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96675" y="6391275"/>
            <a:ext cx="542925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1023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162300" y="2486025"/>
            <a:ext cx="5829300" cy="103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33300"/>
              </a:lnSpc>
              <a:buNone/>
            </a:pPr>
            <a:r>
              <a:rPr lang="en-US" sz="3066" b="1" dirty="0">
                <a:solidFill>
                  <a:srgbClr val="4D46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Лермонтов: гармония человека и мира</a:t>
            </a:r>
            <a:endParaRPr lang="en-US" sz="3066" dirty="0"/>
          </a:p>
        </p:txBody>
      </p:sp>
      <p:sp>
        <p:nvSpPr>
          <p:cNvPr id="6" name="Text 2"/>
          <p:cNvSpPr txBox="1"/>
          <p:nvPr/>
        </p:nvSpPr>
        <p:spPr>
          <a:xfrm>
            <a:off x="2682240" y="3566160"/>
            <a:ext cx="6827520" cy="13373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7188"/>
              </a:lnSpc>
              <a:buNone/>
            </a:pPr>
            <a:r>
              <a:rPr lang="en-US" sz="1512" dirty="0">
                <a:solidFill>
                  <a:srgbClr val="4D46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«Когда волнуется желтеющая нива…», «Ангел», «Молитва»</a:t>
            </a:r>
            <a:endParaRPr lang="en-US" sz="1512" dirty="0"/>
          </a:p>
          <a:p>
            <a:pPr algn="ctr" indent="0" marL="0">
              <a:lnSpc>
                <a:spcPct val="117188"/>
              </a:lnSpc>
              <a:buNone/>
            </a:pPr>
            <a:r>
              <a:rPr lang="en-US" sz="1512" dirty="0">
                <a:solidFill>
                  <a:srgbClr val="4D46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Проблемный вопрос: Когда и как человек обретает гармонию с миром?</a:t>
            </a:r>
            <a:endParaRPr lang="en-US" sz="1512" dirty="0"/>
          </a:p>
          <a:p>
            <a:pPr algn="ctr" indent="0" marL="0">
              <a:lnSpc>
                <a:spcPct val="117188"/>
              </a:lnSpc>
              <a:buNone/>
            </a:pPr>
            <a:r>
              <a:rPr lang="en-US" sz="1512" dirty="0">
                <a:solidFill>
                  <a:srgbClr val="4D46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Класс: ______    Дата: ______</a:t>
            </a:r>
            <a:endParaRPr lang="en-US" sz="15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0D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476250"/>
            <a:ext cx="112395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300"/>
              </a:lnSpc>
              <a:buNone/>
            </a:pPr>
            <a:r>
              <a:rPr lang="en-US" sz="3600" b="1" dirty="0">
                <a:solidFill>
                  <a:srgbClr val="D0B3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и результаты урока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11220450" y="6038850"/>
            <a:ext cx="4953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21100"/>
              </a:lnSpc>
              <a:buNone/>
            </a:pPr>
            <a:r>
              <a:rPr lang="en-US" sz="1500" dirty="0">
                <a:solidFill>
                  <a:srgbClr val="3C1B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2700338"/>
            <a:ext cx="428625" cy="38100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1000125" y="2676525"/>
            <a:ext cx="3133725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3300"/>
              </a:lnSpc>
              <a:buNone/>
            </a:pPr>
            <a:r>
              <a:rPr lang="en-US" sz="1800" b="1" dirty="0">
                <a:solidFill>
                  <a:srgbClr val="3C1B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Анализируем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000125" y="3124200"/>
            <a:ext cx="3133725" cy="17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1100"/>
              </a:lnSpc>
              <a:buNone/>
            </a:pPr>
            <a:r>
              <a:rPr lang="en-US" sz="1650" b="1" dirty="0">
                <a:solidFill>
                  <a:srgbClr val="3C1B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читать пейзажную и философскую лирику, определять настроение и прослеживать развитие мысли.</a:t>
            </a:r>
            <a:endParaRPr lang="en-US" sz="16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0" y="2676525"/>
            <a:ext cx="428625" cy="428625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4791075" y="2676525"/>
            <a:ext cx="3133725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3300"/>
              </a:lnSpc>
              <a:buNone/>
            </a:pPr>
            <a:r>
              <a:rPr lang="en-US" sz="1800" b="1" dirty="0">
                <a:solidFill>
                  <a:srgbClr val="3C1B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</a:t>
            </a:r>
            <a:endParaRPr lang="en-US" sz="1800" dirty="0"/>
          </a:p>
        </p:txBody>
      </p:sp>
      <p:sp>
        <p:nvSpPr>
          <p:cNvPr id="10" name="Text 5"/>
          <p:cNvSpPr txBox="1"/>
          <p:nvPr/>
        </p:nvSpPr>
        <p:spPr>
          <a:xfrm>
            <a:off x="4791075" y="3124200"/>
            <a:ext cx="3133725" cy="17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1100"/>
              </a:lnSpc>
              <a:buNone/>
            </a:pPr>
            <a:r>
              <a:rPr lang="en-US" sz="1650" b="1" dirty="0">
                <a:solidFill>
                  <a:srgbClr val="3C1B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Распознаём средства выразительности и объясняем, как они создают образы и воздействуют на читателя.</a:t>
            </a:r>
            <a:endParaRPr lang="en-US" sz="16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8150" y="2676525"/>
            <a:ext cx="428625" cy="428625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8582025" y="2676525"/>
            <a:ext cx="3133725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3300"/>
              </a:lnSpc>
              <a:buNone/>
            </a:pPr>
            <a:r>
              <a:rPr lang="en-US" sz="1800" b="1" dirty="0">
                <a:solidFill>
                  <a:srgbClr val="3C1B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Сопоставляем</a:t>
            </a:r>
            <a:endParaRPr lang="en-US" sz="1800" dirty="0"/>
          </a:p>
        </p:txBody>
      </p:sp>
      <p:sp>
        <p:nvSpPr>
          <p:cNvPr id="13" name="Text 7"/>
          <p:cNvSpPr txBox="1"/>
          <p:nvPr/>
        </p:nvSpPr>
        <p:spPr>
          <a:xfrm>
            <a:off x="8582025" y="3124200"/>
            <a:ext cx="3133725" cy="17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1100"/>
              </a:lnSpc>
              <a:buNone/>
            </a:pPr>
            <a:r>
              <a:rPr lang="en-US" sz="1650" b="1" dirty="0">
                <a:solidFill>
                  <a:srgbClr val="3C1B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три стихотворения и формулируем, в чём проявляется гармония человека с миром.</a:t>
            </a:r>
            <a:endParaRPr lang="en-US" sz="1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0D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476250"/>
            <a:ext cx="112395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300"/>
              </a:lnSpc>
              <a:buNone/>
            </a:pPr>
            <a:r>
              <a:rPr lang="en-US" sz="3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11220450" y="6038850"/>
            <a:ext cx="4953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21100"/>
              </a:lnSpc>
              <a:buNone/>
            </a:pPr>
            <a:r>
              <a:rPr lang="en-US" sz="1500" dirty="0">
                <a:solidFill>
                  <a:srgbClr val="3C1B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039" y="2305050"/>
            <a:ext cx="375047" cy="428625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1152525" y="2305050"/>
            <a:ext cx="451485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3300"/>
              </a:lnSpc>
              <a:buNone/>
            </a:pPr>
            <a:r>
              <a:rPr lang="en-US" sz="1800" b="1" dirty="0">
                <a:solidFill>
                  <a:srgbClr val="3C1B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152525" y="2752725"/>
            <a:ext cx="451485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1100"/>
              </a:lnSpc>
              <a:buNone/>
            </a:pPr>
            <a:r>
              <a:rPr lang="en-US" sz="1650" b="1" dirty="0">
                <a:solidFill>
                  <a:srgbClr val="3C1B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человека, чьи чувства и переживания выражены в стихотворении.</a:t>
            </a:r>
            <a:endParaRPr lang="en-US" sz="16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4625" y="2305050"/>
            <a:ext cx="428625" cy="428625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7200900" y="2305050"/>
            <a:ext cx="451485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3300"/>
              </a:lnSpc>
              <a:buNone/>
            </a:pPr>
            <a:r>
              <a:rPr lang="en-US" sz="1800" b="1" dirty="0">
                <a:solidFill>
                  <a:srgbClr val="3C1B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</a:t>
            </a:r>
            <a:endParaRPr lang="en-US" sz="1800" dirty="0"/>
          </a:p>
        </p:txBody>
      </p:sp>
      <p:sp>
        <p:nvSpPr>
          <p:cNvPr id="10" name="Text 5"/>
          <p:cNvSpPr txBox="1"/>
          <p:nvPr/>
        </p:nvSpPr>
        <p:spPr>
          <a:xfrm>
            <a:off x="7200900" y="2752725"/>
            <a:ext cx="451485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1100"/>
              </a:lnSpc>
              <a:buNone/>
            </a:pPr>
            <a:r>
              <a:rPr lang="en-US" sz="1650" b="1" dirty="0">
                <a:solidFill>
                  <a:srgbClr val="3C1B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Согласованность и внутреннее единство; в этих стихах оно раскрывается через природу, небесную песнь или молитву.</a:t>
            </a:r>
            <a:endParaRPr lang="en-US" sz="16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8203" y="4029075"/>
            <a:ext cx="321469" cy="428625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7200900" y="4029075"/>
            <a:ext cx="451485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3300"/>
              </a:lnSpc>
              <a:buNone/>
            </a:pPr>
            <a:r>
              <a:rPr lang="en-US" sz="1800" b="1" dirty="0">
                <a:solidFill>
                  <a:srgbClr val="3C1B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Метафора и олицетворение</a:t>
            </a:r>
            <a:endParaRPr lang="en-US" sz="1800" dirty="0"/>
          </a:p>
        </p:txBody>
      </p:sp>
      <p:sp>
        <p:nvSpPr>
          <p:cNvPr id="13" name="Text 7"/>
          <p:cNvSpPr txBox="1"/>
          <p:nvPr/>
        </p:nvSpPr>
        <p:spPr>
          <a:xfrm>
            <a:off x="7200900" y="4476750"/>
            <a:ext cx="451485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1100"/>
              </a:lnSpc>
              <a:buNone/>
            </a:pPr>
            <a:r>
              <a:rPr lang="en-US" sz="1610" b="1" dirty="0">
                <a:solidFill>
                  <a:srgbClr val="3C1B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Метафора переносит значение по сходству; олицетворение наделяет неживое человеческим действием. Не смешиваем эти приёмы.</a:t>
            </a:r>
            <a:endParaRPr lang="en-US" sz="161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4052888"/>
            <a:ext cx="428625" cy="381000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1152525" y="4029075"/>
            <a:ext cx="451485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3300"/>
              </a:lnSpc>
              <a:buNone/>
            </a:pPr>
            <a:r>
              <a:rPr lang="en-US" sz="1800" b="1" dirty="0">
                <a:solidFill>
                  <a:srgbClr val="3C1B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</a:t>
            </a:r>
            <a:endParaRPr lang="en-US" sz="1800" dirty="0"/>
          </a:p>
        </p:txBody>
      </p:sp>
      <p:sp>
        <p:nvSpPr>
          <p:cNvPr id="16" name="Text 9"/>
          <p:cNvSpPr txBox="1"/>
          <p:nvPr/>
        </p:nvSpPr>
        <p:spPr>
          <a:xfrm>
            <a:off x="1152525" y="4476750"/>
            <a:ext cx="451485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1100"/>
              </a:lnSpc>
              <a:buNone/>
            </a:pPr>
            <a:r>
              <a:rPr lang="en-US" sz="1650" b="1" dirty="0">
                <a:solidFill>
                  <a:srgbClr val="3C1B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Образное определение, подчёркивающее признак предмета: например, «желтеющая нива».</a:t>
            </a:r>
            <a:endParaRPr lang="en-US" sz="1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96675" y="6391275"/>
            <a:ext cx="542925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1023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162300" y="2486025"/>
            <a:ext cx="5829300" cy="103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33300"/>
              </a:lnSpc>
              <a:buNone/>
            </a:pPr>
            <a:r>
              <a:rPr lang="en-US" sz="3033" b="1" dirty="0">
                <a:solidFill>
                  <a:srgbClr val="4D46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«Когда волнуется желтеющая нива…»: природа в движении</a:t>
            </a:r>
            <a:endParaRPr lang="en-US" sz="3033" dirty="0"/>
          </a:p>
        </p:txBody>
      </p:sp>
      <p:sp>
        <p:nvSpPr>
          <p:cNvPr id="6" name="Text 2"/>
          <p:cNvSpPr txBox="1"/>
          <p:nvPr/>
        </p:nvSpPr>
        <p:spPr>
          <a:xfrm>
            <a:off x="2682240" y="3566160"/>
            <a:ext cx="6827520" cy="13373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7188"/>
              </a:lnSpc>
              <a:buNone/>
            </a:pPr>
            <a:r>
              <a:rPr lang="en-US" sz="1275" dirty="0">
                <a:solidFill>
                  <a:srgbClr val="4D46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«Когда волнуется желтеющая нива,</a:t>
            </a:r>
            <a:endParaRPr lang="en-US" sz="1275" dirty="0"/>
          </a:p>
          <a:p>
            <a:pPr algn="ctr" indent="0" marL="0">
              <a:lnSpc>
                <a:spcPct val="117188"/>
              </a:lnSpc>
              <a:buNone/>
            </a:pPr>
            <a:r>
              <a:rPr lang="en-US" sz="1275" dirty="0">
                <a:solidFill>
                  <a:srgbClr val="4D46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свежий лес шумит при звуке ветерка,</a:t>
            </a:r>
            <a:endParaRPr lang="en-US" sz="1275" dirty="0"/>
          </a:p>
          <a:p>
            <a:pPr algn="ctr" indent="0" marL="0">
              <a:lnSpc>
                <a:spcPct val="117188"/>
              </a:lnSpc>
              <a:buNone/>
            </a:pPr>
            <a:r>
              <a:rPr lang="en-US" sz="1275" dirty="0">
                <a:solidFill>
                  <a:srgbClr val="4D46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прячется в саду малиновая слива</a:t>
            </a:r>
            <a:endParaRPr lang="en-US" sz="1275" dirty="0"/>
          </a:p>
          <a:p>
            <a:pPr algn="ctr" indent="0" marL="0">
              <a:lnSpc>
                <a:spcPct val="117188"/>
              </a:lnSpc>
              <a:buNone/>
            </a:pPr>
            <a:r>
              <a:rPr lang="en-US" sz="1275" dirty="0">
                <a:solidFill>
                  <a:srgbClr val="4D46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тенью сладостно-зелёного листка…»</a:t>
            </a:r>
            <a:endParaRPr lang="en-US" sz="1275" dirty="0"/>
          </a:p>
          <a:p>
            <a:pPr algn="ctr" indent="0" marL="0">
              <a:lnSpc>
                <a:spcPct val="117188"/>
              </a:lnSpc>
              <a:buNone/>
            </a:pPr>
            <a:endParaRPr lang="en-US" sz="1275" dirty="0"/>
          </a:p>
          <a:p>
            <a:pPr algn="ctr" indent="0" marL="0">
              <a:lnSpc>
                <a:spcPct val="117188"/>
              </a:lnSpc>
              <a:buNone/>
            </a:pPr>
            <a:r>
              <a:rPr lang="en-US" sz="1275" dirty="0">
                <a:solidFill>
                  <a:srgbClr val="4D46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Вопрос: какие времена года объединил поэт?</a:t>
            </a:r>
            <a:endParaRPr lang="en-US" sz="1275" dirty="0"/>
          </a:p>
          <a:p>
            <a:pPr algn="ctr" indent="0" marL="0">
              <a:lnSpc>
                <a:spcPct val="117188"/>
              </a:lnSpc>
              <a:buNone/>
            </a:pPr>
            <a:r>
              <a:rPr lang="en-US" sz="1275" dirty="0">
                <a:solidFill>
                  <a:srgbClr val="4D46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А) Весна и лето    Б) Все времена года    В) Только осень</a:t>
            </a:r>
            <a:endParaRPr lang="en-US" sz="12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266700"/>
            <a:ext cx="8124825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300"/>
              </a:lnSpc>
              <a:buNone/>
            </a:pPr>
            <a:r>
              <a:rPr lang="en-US" sz="2740" b="1" dirty="0">
                <a:solidFill>
                  <a:srgbClr val="4D46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выразительности: от слова к образу</a:t>
            </a:r>
            <a:endParaRPr lang="en-US" sz="2740" dirty="0"/>
          </a:p>
        </p:txBody>
      </p:sp>
      <p:sp>
        <p:nvSpPr>
          <p:cNvPr id="4" name="Text 1"/>
          <p:cNvSpPr txBox="1"/>
          <p:nvPr/>
        </p:nvSpPr>
        <p:spPr>
          <a:xfrm>
            <a:off x="628650" y="5810250"/>
            <a:ext cx="8458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2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М. Ю. Лермонтова «Когда волнуется желтеющая нива…».</a:t>
            </a:r>
            <a:endParaRPr lang="en-US" sz="1294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168" y="1909763"/>
            <a:ext cx="6177915" cy="3724275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6600825" y="2524125"/>
            <a:ext cx="4972050" cy="2486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в стихотворении ещё один пример и объясните его действие. В строке «прячется в саду малиновая слива» глагол «прячется» создаёт олицетворение.
</a:t>
            </a:r>
            <a:pPr algn="l" indent="0" marL="0">
              <a:lnSpc>
                <a:spcPct val="117188"/>
              </a:lnSpc>
              <a:buNone/>
            </a:pPr>
            <a:r>
              <a:rPr lang="en-US" sz="1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
</a:t>
            </a:r>
            <a:pPr algn="l" indent="0" marL="0">
              <a:lnSpc>
                <a:spcPct val="117188"/>
              </a:lnSpc>
              <a:buNone/>
            </a:pPr>
            <a:r>
              <a:rPr lang="en-US" sz="1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Различение метафоры и олицетворения помогает точнее объяснить, как слово создаёт образ.</a:t>
            </a:r>
            <a:endParaRPr lang="en-US" sz="1680" dirty="0"/>
          </a:p>
        </p:txBody>
      </p:sp>
      <p:sp>
        <p:nvSpPr>
          <p:cNvPr id="7" name="Text 3"/>
          <p:cNvSpPr txBox="1"/>
          <p:nvPr/>
        </p:nvSpPr>
        <p:spPr>
          <a:xfrm>
            <a:off x="11496675" y="6391275"/>
            <a:ext cx="542925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1023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25" y="1524000"/>
            <a:ext cx="11334750" cy="31337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5505450"/>
            <a:ext cx="4648200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звучание двух миров. Некоторые формулировки в задании — интерпретации, а не дословные цитаты; в ответе опирайтесь на слова стихотворения.</a:t>
            </a:r>
            <a:endParaRPr lang="en-US" sz="1238" dirty="0"/>
          </a:p>
        </p:txBody>
      </p:sp>
      <p:sp>
        <p:nvSpPr>
          <p:cNvPr id="5" name="Text 1"/>
          <p:cNvSpPr txBox="1"/>
          <p:nvPr/>
        </p:nvSpPr>
        <p:spPr>
          <a:xfrm>
            <a:off x="7629525" y="5505450"/>
            <a:ext cx="4314825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выделяет контраст небесной гармонии и земной тоски.</a:t>
            </a:r>
            <a:endParaRPr lang="en-US" sz="1238" dirty="0"/>
          </a:p>
        </p:txBody>
      </p:sp>
      <p:sp>
        <p:nvSpPr>
          <p:cNvPr id="6" name="Text 2"/>
          <p:cNvSpPr txBox="1"/>
          <p:nvPr/>
        </p:nvSpPr>
        <p:spPr>
          <a:xfrm>
            <a:off x="342900" y="4505325"/>
            <a:ext cx="4638675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Лермонтов, «Ангел».</a:t>
            </a:r>
            <a:endParaRPr lang="en-US" sz="1238" dirty="0"/>
          </a:p>
        </p:txBody>
      </p:sp>
      <p:sp>
        <p:nvSpPr>
          <p:cNvPr id="7" name="Text 3"/>
          <p:cNvSpPr txBox="1"/>
          <p:nvPr/>
        </p:nvSpPr>
        <p:spPr>
          <a:xfrm>
            <a:off x="11496675" y="6391275"/>
            <a:ext cx="542925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1023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2900" y="266700"/>
            <a:ext cx="7515225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300"/>
              </a:lnSpc>
              <a:buNone/>
            </a:pPr>
            <a:r>
              <a:rPr lang="en-US" sz="42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«Ангел»: небесное и земное</a:t>
            </a:r>
            <a:endParaRPr lang="en-US" sz="421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96675" y="6391275"/>
            <a:ext cx="542925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1023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162300" y="2486025"/>
            <a:ext cx="5829300" cy="103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33300"/>
              </a:lnSpc>
              <a:buNone/>
            </a:pPr>
            <a:r>
              <a:rPr lang="en-US" sz="4158" b="1" dirty="0">
                <a:solidFill>
                  <a:srgbClr val="4D46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в «Ангеле»</a:t>
            </a:r>
            <a:endParaRPr lang="en-US" sz="4158" dirty="0"/>
          </a:p>
        </p:txBody>
      </p:sp>
      <p:sp>
        <p:nvSpPr>
          <p:cNvPr id="6" name="Text 2"/>
          <p:cNvSpPr txBox="1"/>
          <p:nvPr/>
        </p:nvSpPr>
        <p:spPr>
          <a:xfrm>
            <a:off x="2682240" y="3566160"/>
            <a:ext cx="6827520" cy="13373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7188"/>
              </a:lnSpc>
              <a:buNone/>
            </a:pPr>
            <a:r>
              <a:rPr lang="en-US" sz="1275" dirty="0">
                <a:solidFill>
                  <a:srgbClr val="4D46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 небу по**л**уночи ангел **л**етел,</a:t>
            </a:r>
            <a:endParaRPr lang="en-US" sz="1275" dirty="0"/>
          </a:p>
          <a:p>
            <a:pPr algn="ctr" indent="0" marL="0">
              <a:lnSpc>
                <a:spcPct val="117188"/>
              </a:lnSpc>
              <a:buNone/>
            </a:pPr>
            <a:r>
              <a:rPr lang="en-US" sz="1275" dirty="0">
                <a:solidFill>
                  <a:srgbClr val="4D46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тихую пе**с**ню он пе**л**…»</a:t>
            </a:r>
            <a:endParaRPr lang="en-US" sz="1275" dirty="0"/>
          </a:p>
          <a:p>
            <a:pPr algn="ctr" indent="0" marL="0">
              <a:lnSpc>
                <a:spcPct val="117188"/>
              </a:lnSpc>
              <a:buNone/>
            </a:pPr>
            <a:endParaRPr lang="en-US" sz="1275" dirty="0"/>
          </a:p>
          <a:p>
            <a:pPr algn="ctr" indent="0" marL="0">
              <a:lnSpc>
                <a:spcPct val="117188"/>
              </a:lnSpc>
              <a:buNone/>
            </a:pPr>
            <a:r>
              <a:rPr lang="en-US" sz="1275" dirty="0">
                <a:solidFill>
                  <a:srgbClr val="4D46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эффект создают повторяющиеся звуки «л» и «с»?</a:t>
            </a:r>
            <a:endParaRPr lang="en-US" sz="1275" dirty="0"/>
          </a:p>
          <a:p>
            <a:pPr algn="ctr" indent="0" marL="0">
              <a:lnSpc>
                <a:spcPct val="117188"/>
              </a:lnSpc>
              <a:buNone/>
            </a:pPr>
            <a:r>
              <a:rPr lang="en-US" sz="1275" dirty="0">
                <a:solidFill>
                  <a:srgbClr val="4D46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А) Создают ощущение полёта</a:t>
            </a:r>
            <a:endParaRPr lang="en-US" sz="1275" dirty="0"/>
          </a:p>
          <a:p>
            <a:pPr algn="ctr" indent="0" marL="0">
              <a:lnSpc>
                <a:spcPct val="117188"/>
              </a:lnSpc>
              <a:buNone/>
            </a:pPr>
            <a:r>
              <a:rPr lang="en-US" sz="1275" dirty="0">
                <a:solidFill>
                  <a:srgbClr val="4D46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Б) Передают грусть</a:t>
            </a:r>
            <a:endParaRPr lang="en-US" sz="1275" dirty="0"/>
          </a:p>
          <a:p>
            <a:pPr algn="ctr" indent="0" marL="0">
              <a:lnSpc>
                <a:spcPct val="117188"/>
              </a:lnSpc>
              <a:buNone/>
            </a:pPr>
            <a:r>
              <a:rPr lang="en-US" sz="1275" dirty="0">
                <a:solidFill>
                  <a:srgbClr val="4D46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В) Изображают ветер</a:t>
            </a:r>
            <a:endParaRPr lang="en-US" sz="12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96675" y="6391275"/>
            <a:ext cx="542925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1023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162300" y="2486025"/>
            <a:ext cx="5829300" cy="103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33300"/>
              </a:lnSpc>
              <a:buNone/>
            </a:pPr>
            <a:r>
              <a:rPr lang="en-US" sz="3938" b="1" dirty="0">
                <a:solidFill>
                  <a:srgbClr val="4D46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«Молитва»: сила слова</a:t>
            </a:r>
            <a:endParaRPr lang="en-US" sz="3938" dirty="0"/>
          </a:p>
        </p:txBody>
      </p:sp>
      <p:sp>
        <p:nvSpPr>
          <p:cNvPr id="6" name="Text 2"/>
          <p:cNvSpPr txBox="1"/>
          <p:nvPr/>
        </p:nvSpPr>
        <p:spPr>
          <a:xfrm>
            <a:off x="2682240" y="3566160"/>
            <a:ext cx="6827520" cy="13373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7188"/>
              </a:lnSpc>
              <a:buNone/>
            </a:pPr>
            <a:r>
              <a:rPr lang="en-US" sz="1425" dirty="0">
                <a:solidFill>
                  <a:srgbClr val="4D46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образы стихотворения: «сила благодатная», «молитва чудная», «и плачется, и так легко, легко…». Сочетание облегчения, слёз и веры показывает внутреннее действие молитвы. «Слёзы горькие» — возможная ассоциация, а не точная цитата.</a:t>
            </a:r>
            <a:endParaRPr lang="en-US" sz="1425" dirty="0"/>
          </a:p>
          <a:p>
            <a:pPr algn="ctr" indent="0" marL="0">
              <a:lnSpc>
                <a:spcPct val="117188"/>
              </a:lnSpc>
              <a:buNone/>
            </a:pPr>
            <a:endParaRPr lang="en-US" sz="1425" dirty="0"/>
          </a:p>
          <a:p>
            <a:pPr algn="ctr" indent="0" marL="0">
              <a:lnSpc>
                <a:spcPct val="117188"/>
              </a:lnSpc>
              <a:buNone/>
            </a:pPr>
            <a:r>
              <a:rPr lang="en-US" sz="1425" dirty="0">
                <a:solidFill>
                  <a:srgbClr val="4D46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для размышления: когда человек обращается к молитве?</a:t>
            </a:r>
            <a:endParaRPr lang="en-US" sz="14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266700"/>
            <a:ext cx="8124825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300"/>
              </a:lnSpc>
              <a:buNone/>
            </a:pPr>
            <a:r>
              <a:rPr lang="en-US" sz="3020" b="1" dirty="0">
                <a:solidFill>
                  <a:srgbClr val="4D46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стихотворения — три пути к гармонии</a:t>
            </a:r>
            <a:endParaRPr lang="en-US" sz="3020" dirty="0"/>
          </a:p>
        </p:txBody>
      </p:sp>
      <p:sp>
        <p:nvSpPr>
          <p:cNvPr id="4" name="Text 1"/>
          <p:cNvSpPr txBox="1"/>
          <p:nvPr/>
        </p:nvSpPr>
        <p:spPr>
          <a:xfrm>
            <a:off x="628650" y="5810250"/>
            <a:ext cx="8458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2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М. Ю. Лермонтова: «Когда волнуется желтеющая нива…», «Ангел», «Молитва».</a:t>
            </a:r>
            <a:endParaRPr lang="en-US" sz="1294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168" y="1909763"/>
            <a:ext cx="6177915" cy="3724275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6600825" y="2524125"/>
            <a:ext cx="4972050" cy="2486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 разные способы обрести внутреннее равновесие: через созерцание природы, память о небесном и молитву.
</a:t>
            </a:r>
            <a:pPr algn="l" indent="0" marL="0">
              <a:lnSpc>
                <a:spcPct val="117188"/>
              </a:lnSpc>
              <a:buNone/>
            </a:pPr>
            <a:r>
              <a:rPr lang="en-US" sz="1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
</a:t>
            </a:r>
            <a:pPr algn="l" indent="0" marL="0">
              <a:lnSpc>
                <a:spcPct val="117188"/>
              </a:lnSpc>
              <a:buNone/>
            </a:pPr>
            <a:r>
              <a:rPr lang="en-US" sz="1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текста связывает поиск внутренней гармонии, но каждый показывает свой путь к ней.</a:t>
            </a:r>
            <a:endParaRPr lang="en-US" sz="1680" dirty="0"/>
          </a:p>
        </p:txBody>
      </p:sp>
      <p:sp>
        <p:nvSpPr>
          <p:cNvPr id="7" name="Text 3"/>
          <p:cNvSpPr txBox="1"/>
          <p:nvPr/>
        </p:nvSpPr>
        <p:spPr>
          <a:xfrm>
            <a:off x="11496675" y="6391275"/>
            <a:ext cx="542925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1023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0D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476250"/>
            <a:ext cx="112395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300"/>
              </a:lnSpc>
              <a:buNone/>
            </a:pPr>
            <a:r>
              <a:rPr lang="en-US" sz="3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Рефлексия: как достигается гармония?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11220450" y="6038850"/>
            <a:ext cx="4953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21100"/>
              </a:lnSpc>
              <a:buNone/>
            </a:pPr>
            <a:r>
              <a:rPr lang="en-US" sz="1500" dirty="0">
                <a:solidFill>
                  <a:srgbClr val="3C1B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04850" y="2200275"/>
            <a:ext cx="30194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33300"/>
              </a:lnSpc>
              <a:buNone/>
            </a:pPr>
            <a:r>
              <a:rPr lang="en-US" sz="2100" b="1" dirty="0">
                <a:solidFill>
                  <a:srgbClr val="3C1B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природу</a:t>
            </a:r>
            <a:endParaRPr lang="en-US" sz="2100" dirty="0"/>
          </a:p>
        </p:txBody>
      </p:sp>
      <p:sp>
        <p:nvSpPr>
          <p:cNvPr id="6" name="Text 3"/>
          <p:cNvSpPr txBox="1"/>
          <p:nvPr/>
        </p:nvSpPr>
        <p:spPr>
          <a:xfrm>
            <a:off x="704850" y="2724150"/>
            <a:ext cx="3019425" cy="2381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1100"/>
              </a:lnSpc>
              <a:buNone/>
            </a:pPr>
            <a:r>
              <a:rPr lang="en-US" sz="1950" b="1" dirty="0">
                <a:solidFill>
                  <a:srgbClr val="3C1B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состояние души рождается, когда герой вслушивается в природную жизнь?</a:t>
            </a:r>
            <a:endParaRPr lang="en-US" sz="1950" dirty="0"/>
          </a:p>
        </p:txBody>
      </p:sp>
      <p:sp>
        <p:nvSpPr>
          <p:cNvPr id="7" name="Text 4"/>
          <p:cNvSpPr txBox="1"/>
          <p:nvPr/>
        </p:nvSpPr>
        <p:spPr>
          <a:xfrm>
            <a:off x="4581525" y="2200275"/>
            <a:ext cx="30194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33300"/>
              </a:lnSpc>
              <a:buNone/>
            </a:pPr>
            <a:r>
              <a:rPr lang="en-US" sz="2100" b="1" dirty="0">
                <a:solidFill>
                  <a:srgbClr val="3C1B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веру</a:t>
            </a:r>
            <a:endParaRPr lang="en-US" sz="2100" dirty="0"/>
          </a:p>
        </p:txBody>
      </p:sp>
      <p:sp>
        <p:nvSpPr>
          <p:cNvPr id="8" name="Text 5"/>
          <p:cNvSpPr txBox="1"/>
          <p:nvPr/>
        </p:nvSpPr>
        <p:spPr>
          <a:xfrm>
            <a:off x="4581525" y="2724150"/>
            <a:ext cx="3019425" cy="2381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1100"/>
              </a:lnSpc>
              <a:buNone/>
            </a:pPr>
            <a:r>
              <a:rPr lang="en-US" sz="1950" b="1" dirty="0">
                <a:solidFill>
                  <a:srgbClr val="3C1B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перемены происходят с человеком после молитвы?</a:t>
            </a:r>
            <a:endParaRPr lang="en-US" sz="1950" dirty="0"/>
          </a:p>
        </p:txBody>
      </p:sp>
      <p:sp>
        <p:nvSpPr>
          <p:cNvPr id="9" name="Text 6"/>
          <p:cNvSpPr txBox="1"/>
          <p:nvPr/>
        </p:nvSpPr>
        <p:spPr>
          <a:xfrm>
            <a:off x="8467725" y="2200275"/>
            <a:ext cx="30194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33300"/>
              </a:lnSpc>
              <a:buNone/>
            </a:pPr>
            <a:r>
              <a:rPr lang="en-US" sz="2100" b="1" dirty="0">
                <a:solidFill>
                  <a:srgbClr val="3C1B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память</a:t>
            </a:r>
            <a:endParaRPr lang="en-US" sz="2100" dirty="0"/>
          </a:p>
        </p:txBody>
      </p:sp>
      <p:sp>
        <p:nvSpPr>
          <p:cNvPr id="10" name="Text 7"/>
          <p:cNvSpPr txBox="1"/>
          <p:nvPr/>
        </p:nvSpPr>
        <p:spPr>
          <a:xfrm>
            <a:off x="8467725" y="2724150"/>
            <a:ext cx="3019425" cy="2381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1100"/>
              </a:lnSpc>
              <a:buNone/>
            </a:pPr>
            <a:r>
              <a:rPr lang="en-US" sz="1950" b="1" dirty="0">
                <a:solidFill>
                  <a:srgbClr val="3C1B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земные песни не могут заменить ангелу небесные звуки?</a:t>
            </a:r>
            <a:endParaRPr lang="en-US" sz="1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0D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476250"/>
            <a:ext cx="112395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300"/>
              </a:lnSpc>
              <a:buNone/>
            </a:pPr>
            <a:r>
              <a:rPr lang="en-US" sz="3600" b="1" dirty="0">
                <a:solidFill>
                  <a:srgbClr val="D0B3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стихотворения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11220450" y="6038850"/>
            <a:ext cx="4953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21100"/>
              </a:lnSpc>
              <a:buNone/>
            </a:pPr>
            <a:r>
              <a:rPr lang="en-US" sz="1500" dirty="0">
                <a:solidFill>
                  <a:srgbClr val="3C1B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95350" y="1952625"/>
            <a:ext cx="32385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3300"/>
              </a:lnSpc>
              <a:buNone/>
            </a:pPr>
            <a:r>
              <a:rPr lang="en-US" sz="1650" b="1" dirty="0">
                <a:solidFill>
                  <a:srgbClr val="3C1B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Прочитайте</a:t>
            </a:r>
            <a:endParaRPr lang="en-US" sz="1650" dirty="0"/>
          </a:p>
        </p:txBody>
      </p:sp>
      <p:sp>
        <p:nvSpPr>
          <p:cNvPr id="6" name="Text 3"/>
          <p:cNvSpPr txBox="1"/>
          <p:nvPr/>
        </p:nvSpPr>
        <p:spPr>
          <a:xfrm>
            <a:off x="895350" y="2438400"/>
            <a:ext cx="3238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1100"/>
              </a:lnSpc>
              <a:buNone/>
            </a:pPr>
            <a:r>
              <a:rPr lang="en-US" sz="1500" b="1" dirty="0">
                <a:solidFill>
                  <a:srgbClr val="3C1B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Вчитайтесь в текст; при необходимости перечитайте его вслух.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895350" y="3981450"/>
            <a:ext cx="32385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3300"/>
              </a:lnSpc>
              <a:buNone/>
            </a:pPr>
            <a:r>
              <a:rPr lang="en-US" sz="1334" b="1" dirty="0">
                <a:solidFill>
                  <a:srgbClr val="3C1B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Исследуйте выразительные средства</a:t>
            </a:r>
            <a:endParaRPr lang="en-US" sz="1334" dirty="0"/>
          </a:p>
        </p:txBody>
      </p:sp>
      <p:sp>
        <p:nvSpPr>
          <p:cNvPr id="8" name="Text 5"/>
          <p:cNvSpPr txBox="1"/>
          <p:nvPr/>
        </p:nvSpPr>
        <p:spPr>
          <a:xfrm>
            <a:off x="895350" y="4467225"/>
            <a:ext cx="3238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1100"/>
              </a:lnSpc>
              <a:buNone/>
            </a:pPr>
            <a:r>
              <a:rPr lang="en-US" sz="1500" b="1" dirty="0">
                <a:solidFill>
                  <a:srgbClr val="3C1B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Подберите точные примеры и объясните их роль, а не только перечислите приёмы.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4686300" y="1952625"/>
            <a:ext cx="32385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3300"/>
              </a:lnSpc>
              <a:buNone/>
            </a:pPr>
            <a:r>
              <a:rPr lang="en-US" sz="1650" b="1" dirty="0">
                <a:solidFill>
                  <a:srgbClr val="3C1B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 настроение</a:t>
            </a:r>
            <a:endParaRPr lang="en-US" sz="1650" dirty="0"/>
          </a:p>
        </p:txBody>
      </p:sp>
      <p:sp>
        <p:nvSpPr>
          <p:cNvPr id="10" name="Text 7"/>
          <p:cNvSpPr txBox="1"/>
          <p:nvPr/>
        </p:nvSpPr>
        <p:spPr>
          <a:xfrm>
            <a:off x="4686300" y="2438400"/>
            <a:ext cx="3238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1100"/>
              </a:lnSpc>
              <a:buNone/>
            </a:pPr>
            <a:r>
              <a:rPr lang="en-US" sz="1500" b="1" dirty="0">
                <a:solidFill>
                  <a:srgbClr val="3C1B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 чувства и отметьте, меняются ли они по ходу стихотворения.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8477250" y="1952625"/>
            <a:ext cx="32385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3300"/>
              </a:lnSpc>
              <a:buNone/>
            </a:pPr>
            <a:r>
              <a:rPr lang="en-US" sz="1650" b="1" dirty="0">
                <a:solidFill>
                  <a:srgbClr val="3C1B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образы</a:t>
            </a:r>
            <a:endParaRPr lang="en-US" sz="1650" dirty="0"/>
          </a:p>
        </p:txBody>
      </p:sp>
      <p:sp>
        <p:nvSpPr>
          <p:cNvPr id="12" name="Text 9"/>
          <p:cNvSpPr txBox="1"/>
          <p:nvPr/>
        </p:nvSpPr>
        <p:spPr>
          <a:xfrm>
            <a:off x="8477250" y="2438400"/>
            <a:ext cx="3238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1100"/>
              </a:lnSpc>
              <a:buNone/>
            </a:pPr>
            <a:r>
              <a:rPr lang="en-US" sz="1500" b="1" dirty="0">
                <a:solidFill>
                  <a:srgbClr val="3C1B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Проследите, какие картины и противопоставления создаёт поэт.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4686300" y="3981450"/>
            <a:ext cx="32385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3300"/>
              </a:lnSpc>
              <a:buNone/>
            </a:pPr>
            <a:r>
              <a:rPr lang="en-US" sz="1650" b="1" dirty="0">
                <a:solidFill>
                  <a:srgbClr val="3C1B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Сформулируйте идею</a:t>
            </a:r>
            <a:endParaRPr lang="en-US" sz="1650" dirty="0"/>
          </a:p>
        </p:txBody>
      </p:sp>
      <p:sp>
        <p:nvSpPr>
          <p:cNvPr id="14" name="Text 11"/>
          <p:cNvSpPr txBox="1"/>
          <p:nvPr/>
        </p:nvSpPr>
        <p:spPr>
          <a:xfrm>
            <a:off x="4686300" y="4467225"/>
            <a:ext cx="3238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1100"/>
              </a:lnSpc>
              <a:buNone/>
            </a:pPr>
            <a:r>
              <a:rPr lang="en-US" sz="1500" b="1" dirty="0">
                <a:solidFill>
                  <a:srgbClr val="3C1B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Свяжите наблюдения над словами и образами с главной мыслью стихотворения.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0D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476250"/>
            <a:ext cx="112395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300"/>
              </a:lnSpc>
              <a:buNone/>
            </a:pPr>
            <a:r>
              <a:rPr lang="en-US" sz="3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задание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11220450" y="6038850"/>
            <a:ext cx="4953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21100"/>
              </a:lnSpc>
              <a:buNone/>
            </a:pPr>
            <a:r>
              <a:rPr lang="en-US" sz="1500" dirty="0">
                <a:solidFill>
                  <a:srgbClr val="3C1B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971550" y="2200275"/>
            <a:ext cx="4572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3300"/>
              </a:lnSpc>
              <a:buNone/>
            </a:pPr>
            <a:r>
              <a:rPr lang="en-US" sz="2400" b="1" dirty="0">
                <a:solidFill>
                  <a:srgbClr val="D0B3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вариант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971550" y="2762250"/>
            <a:ext cx="4572000" cy="2343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1100"/>
              </a:lnSpc>
              <a:buNone/>
            </a:pPr>
            <a:r>
              <a:rPr lang="en-US" sz="2100" b="1" dirty="0">
                <a:solidFill>
                  <a:srgbClr val="D0B3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Подготовьте анализ одного из трёх стихотворений: настроение, ключевые образы, выразительные средства и основная мысль.</a:t>
            </a:r>
            <a:endParaRPr lang="en-US" sz="2100" dirty="0"/>
          </a:p>
        </p:txBody>
      </p:sp>
      <p:sp>
        <p:nvSpPr>
          <p:cNvPr id="7" name="Text 4"/>
          <p:cNvSpPr txBox="1"/>
          <p:nvPr/>
        </p:nvSpPr>
        <p:spPr>
          <a:xfrm>
            <a:off x="6648450" y="2200275"/>
            <a:ext cx="4572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3300"/>
              </a:lnSpc>
              <a:buNone/>
            </a:pPr>
            <a:r>
              <a:rPr lang="en-US" sz="2400" b="1" dirty="0">
                <a:solidFill>
                  <a:srgbClr val="D0B3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Творческий вариант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6648450" y="2762250"/>
            <a:ext cx="4572000" cy="2343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1100"/>
              </a:lnSpc>
              <a:buNone/>
            </a:pPr>
            <a:r>
              <a:rPr lang="en-US" sz="2100" b="1" dirty="0">
                <a:solidFill>
                  <a:srgbClr val="D0B3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одно: создайте иллюстрацию к стихотворению или напишите миниатюру о моменте, когда человек обретает гармонию с миром.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25" y="1524000"/>
            <a:ext cx="11334750" cy="31337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5505450"/>
            <a:ext cx="4648200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Проверяйте, что вывод подтверждён текстом и объясняет, как именно создан образ.</a:t>
            </a:r>
            <a:endParaRPr lang="en-US" sz="1350" dirty="0"/>
          </a:p>
        </p:txBody>
      </p:sp>
      <p:sp>
        <p:nvSpPr>
          <p:cNvPr id="5" name="Text 1"/>
          <p:cNvSpPr txBox="1"/>
          <p:nvPr/>
        </p:nvSpPr>
        <p:spPr>
          <a:xfrm>
            <a:off x="7629525" y="5505450"/>
            <a:ext cx="4314825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342900" y="4505325"/>
            <a:ext cx="4638675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7188"/>
              </a:lnSpc>
              <a:buNone/>
            </a:pPr>
            <a:endParaRPr lang="en-US" sz="1125" dirty="0"/>
          </a:p>
        </p:txBody>
      </p:sp>
      <p:sp>
        <p:nvSpPr>
          <p:cNvPr id="7" name="Text 3"/>
          <p:cNvSpPr txBox="1"/>
          <p:nvPr/>
        </p:nvSpPr>
        <p:spPr>
          <a:xfrm>
            <a:off x="11496675" y="6391275"/>
            <a:ext cx="542925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1023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2900" y="266700"/>
            <a:ext cx="7515225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300"/>
              </a:lnSpc>
              <a:buNone/>
            </a:pPr>
            <a:r>
              <a:rPr lang="en-US" sz="3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анализе</a:t>
            </a:r>
            <a:endParaRPr lang="en-US" sz="381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2026-10-18T18:26:53Z</dcterms:created>
  <dcterms:modified xsi:type="dcterms:W3CDTF">2026-10-18T18:26:53Z</dcterms:modified>
</cp:coreProperties>
</file>