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62A89-7A75-11A3-34D5-8B9980CBF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F6CDC7-7EC6-2A30-841A-C967B21EA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78D185-B81F-8749-7CC8-DA710FB3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1DCBD-7FA8-3696-E71C-C9C741FB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1672F1-98C6-0C04-ED95-91F5A691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30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6BB54-007A-625A-68E1-80595791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1F32E5-D403-584A-7FCD-7BBA84701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AB9F05-2CB8-E325-ACBF-DC0F193A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612796-8626-1C40-6BE9-03FBEE30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CC2B4A-F9B0-8E6B-0D9A-59B5474B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33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B1481D1-D5A0-19DD-12C4-B99EE5D7F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FEF1DB-1831-BC9C-A7D1-D8FAB7518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EEFD5F-C039-C554-54B6-3EEC4386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990658-394F-B273-6C4A-EF01B636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6E7DEC-5A96-EBA0-3C51-86DF1EBC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27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CF2C4-C90E-4868-90D7-9C23D469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AA7324-F218-DCC5-7DE5-3A34FED82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27A50D-CAA0-A0F6-07B8-B3EA280E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C87834-54FC-744A-F7CE-74ECFCA2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9AE234-07A8-9215-EB66-557CC07E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24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78996-0067-6164-993D-4197E06E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AF6225-3FFF-727A-29AE-E69562D27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152F1B-68F2-D70B-25EF-630BEB77E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97383E-A925-A4EA-13E5-1C04D3DA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A74CBE-2F49-E23F-EE33-9362BB4D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78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22489-EC52-3D48-A18B-154C9893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30E298-4F8D-C3B9-26EB-422F69300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E30220-2BB1-C1FA-902C-3787E8D6D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746702-3F68-33EE-8126-CCD40652E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C925CE-DB2A-1833-D3A0-F5B5C2F19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08A792-C22E-0183-FB6C-F68B6F96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665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9FBE2-1EC0-95C2-1396-AA53E151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300071-6377-38F6-E6A6-20904137F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DA1D5E-2866-6DB7-6ABA-416800AC5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A849D3-E893-7849-D679-993B956E59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63E494-219E-B190-7E13-DD37A3A72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84BE68-BEB7-647F-D142-CB248BE2B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E82F0A-7838-6F72-25B7-BF4C07BF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2FFB72-E62F-9610-44F0-5F43CDAB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8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6C79C-F63D-4CD6-2704-412EAE70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73B499-BE24-9199-8CA5-67478A156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7DD93D-1DAD-DCC6-F033-E1D452418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11CE65-12A6-6DB8-E11A-EF917D5E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758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C33A4F-F1F6-D5E4-9717-B4BAEDC60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1759DB-815D-920D-B8E9-BFDCFDE49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DC6946-EE41-0A06-0B11-4BEB80E0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32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8362B-CFA2-FE61-049F-419752472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81729C-BC4B-CFCE-4ED8-3C18A3076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519DAD-C051-0867-A510-0EFA06C18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62967E-A9B6-EA85-AE8E-B07A05F6D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863FC6-B606-2180-7280-6C398ABA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8ECE60-5F3E-A00C-8356-0E538C1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9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6EDF-ADBA-F302-92EB-02752194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5B5C1A-EF1C-B520-90C4-69505862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4E830C-48C4-4355-0D51-3F86D9018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D522D6-F64F-D62E-90F3-1B9CBB59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F4C258-9C40-7658-C690-95183E66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6CDB74-43E3-F871-276E-7F7965F0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2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F150A-5F67-DE86-9204-D4E0576D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B99770-DFEE-A29C-C597-744816713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E7DA28-D081-BEEE-69B4-F22B48D24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5C8DEB-336D-4342-823C-A6B2CC853532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4C952-2C53-E2D6-6AB7-6789E5A50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2496E-5259-CA5A-8CC1-925CF8D08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9714A3-3679-4A0C-A2B3-C9FDA6413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94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E4DDC-8AB3-503C-6A40-BECCF3540B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9DC2B1-FC4A-943E-46D6-D67F7F0F52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FD92ACE-B993-2295-EAE4-F9EF732A22B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42B9F98-C06D-776C-209C-784B5B0337B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7EA41F36-F268-0E63-F120-95CD9B48B4AC}"/>
                </a:ext>
              </a:extLst>
            </p:cNvPr>
            <p:cNvSpPr/>
            <p:nvPr/>
          </p:nvSpPr>
          <p:spPr>
            <a:xfrm>
              <a:off x="147827" y="150876"/>
              <a:ext cx="11896344" cy="65562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1E7814-2A54-EFED-8C4C-0B85E65275B7}"/>
              </a:ext>
            </a:extLst>
          </p:cNvPr>
          <p:cNvSpPr/>
          <p:nvPr/>
        </p:nvSpPr>
        <p:spPr>
          <a:xfrm>
            <a:off x="388668" y="430354"/>
            <a:ext cx="114146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Шедевры на перекрёстке времён: 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живопись сквозь призму литературы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Лента: изогнутая и наклоненная вниз 6">
            <a:extLst>
              <a:ext uri="{FF2B5EF4-FFF2-40B4-BE49-F238E27FC236}">
                <a16:creationId xmlns:a16="http://schemas.microsoft.com/office/drawing/2014/main" id="{AFAC2EED-57D8-BD7C-E64B-CBB3945BFF77}"/>
              </a:ext>
            </a:extLst>
          </p:cNvPr>
          <p:cNvSpPr/>
          <p:nvPr/>
        </p:nvSpPr>
        <p:spPr>
          <a:xfrm>
            <a:off x="829559" y="3289955"/>
            <a:ext cx="10265789" cy="2196445"/>
          </a:xfrm>
          <a:prstGeom prst="ellipseRibbon">
            <a:avLst>
              <a:gd name="adj1" fmla="val 25000"/>
              <a:gd name="adj2" fmla="val 66162"/>
              <a:gd name="adj3" fmla="val 12500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Arial Black" panose="020B0A04020102020204" pitchFamily="34" charset="0"/>
              </a:rPr>
              <a:t>Виртуальная экскурсия</a:t>
            </a:r>
          </a:p>
        </p:txBody>
      </p:sp>
    </p:spTree>
    <p:extLst>
      <p:ext uri="{BB962C8B-B14F-4D97-AF65-F5344CB8AC3E}">
        <p14:creationId xmlns:p14="http://schemas.microsoft.com/office/powerpoint/2010/main" val="65825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F4B74-00E4-3E14-6B7C-87FD664D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C8143E-E92A-46E1-787D-34E75B8C4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B144EFA-54BF-F8C1-846B-DF2ED4ABD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2" y="365125"/>
            <a:ext cx="11529501" cy="6127750"/>
          </a:xfrm>
        </p:spPr>
      </p:pic>
    </p:spTree>
    <p:extLst>
      <p:ext uri="{BB962C8B-B14F-4D97-AF65-F5344CB8AC3E}">
        <p14:creationId xmlns:p14="http://schemas.microsoft.com/office/powerpoint/2010/main" val="3492661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CC574-6C20-DA1C-58DA-A6793129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FD92ACE-B993-2295-EAE4-F9EF732A22B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42B9F98-C06D-776C-209C-784B5B0337B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EA41F36-F268-0E63-F120-95CD9B48B4AC}"/>
                </a:ext>
              </a:extLst>
            </p:cNvPr>
            <p:cNvSpPr/>
            <p:nvPr/>
          </p:nvSpPr>
          <p:spPr>
            <a:xfrm>
              <a:off x="147827" y="150876"/>
              <a:ext cx="11896344" cy="65562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5A403C0-A9CD-5566-0F8A-61CA2B028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7" y="255554"/>
            <a:ext cx="11693603" cy="6339209"/>
          </a:xfrm>
        </p:spPr>
      </p:pic>
    </p:spTree>
    <p:extLst>
      <p:ext uri="{BB962C8B-B14F-4D97-AF65-F5344CB8AC3E}">
        <p14:creationId xmlns:p14="http://schemas.microsoft.com/office/powerpoint/2010/main" val="405509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71784-B49B-8B53-9D41-69D71F8F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FD92ACE-B993-2295-EAE4-F9EF732A22B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42B9F98-C06D-776C-209C-784B5B0337B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EA41F36-F268-0E63-F120-95CD9B48B4AC}"/>
                </a:ext>
              </a:extLst>
            </p:cNvPr>
            <p:cNvSpPr/>
            <p:nvPr/>
          </p:nvSpPr>
          <p:spPr>
            <a:xfrm>
              <a:off x="147827" y="150876"/>
              <a:ext cx="11896344" cy="65562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sp>
        <p:nvSpPr>
          <p:cNvPr id="7" name="Лента: изогнутая и наклоненная вверх 6">
            <a:extLst>
              <a:ext uri="{FF2B5EF4-FFF2-40B4-BE49-F238E27FC236}">
                <a16:creationId xmlns:a16="http://schemas.microsoft.com/office/drawing/2014/main" id="{19DBAD39-CF2F-C761-DB2E-5C9D2236D6AB}"/>
              </a:ext>
            </a:extLst>
          </p:cNvPr>
          <p:cNvSpPr/>
          <p:nvPr/>
        </p:nvSpPr>
        <p:spPr>
          <a:xfrm>
            <a:off x="508000" y="283152"/>
            <a:ext cx="11055927" cy="660111"/>
          </a:xfrm>
          <a:prstGeom prst="ellipseRibbon2">
            <a:avLst>
              <a:gd name="adj1" fmla="val 25000"/>
              <a:gd name="adj2" fmla="val 69886"/>
              <a:gd name="adj3" fmla="val 125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Античность: мифы на холсте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109D87-EF71-BCCC-E00A-C4517294B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6"/>
          <a:stretch/>
        </p:blipFill>
        <p:spPr>
          <a:xfrm>
            <a:off x="6148580" y="1392414"/>
            <a:ext cx="5895591" cy="3719880"/>
          </a:xfrm>
          <a:prstGeom prst="rect">
            <a:avLst/>
          </a:prstGeom>
        </p:spPr>
      </p:pic>
      <p:sp>
        <p:nvSpPr>
          <p:cNvPr id="12" name="Лента: наклоненная вниз 11">
            <a:extLst>
              <a:ext uri="{FF2B5EF4-FFF2-40B4-BE49-F238E27FC236}">
                <a16:creationId xmlns:a16="http://schemas.microsoft.com/office/drawing/2014/main" id="{B7AE5846-AC0F-E3E5-B135-87886C7B1D5D}"/>
              </a:ext>
            </a:extLst>
          </p:cNvPr>
          <p:cNvSpPr/>
          <p:nvPr/>
        </p:nvSpPr>
        <p:spPr>
          <a:xfrm>
            <a:off x="443345" y="5561445"/>
            <a:ext cx="10910455" cy="1013403"/>
          </a:xfrm>
          <a:prstGeom prst="ribbon">
            <a:avLst>
              <a:gd name="adj1" fmla="val 16667"/>
              <a:gd name="adj2" fmla="val 67778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Как художники передают дух античной литературы?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3485DA13-8F7B-C340-FC87-ED60FD127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C9E0FA-36BF-3314-F343-94862FC654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0740"/>
          <a:stretch/>
        </p:blipFill>
        <p:spPr>
          <a:xfrm>
            <a:off x="147827" y="1392414"/>
            <a:ext cx="6530064" cy="371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0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DDD92-96A8-58D8-8ECD-9476C997F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CA5154-61EE-53F9-B25F-1E661F87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FD92ACE-B993-2295-EAE4-F9EF732A22B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42B9F98-C06D-776C-209C-784B5B0337B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EA41F36-F268-0E63-F120-95CD9B48B4AC}"/>
                </a:ext>
              </a:extLst>
            </p:cNvPr>
            <p:cNvSpPr/>
            <p:nvPr/>
          </p:nvSpPr>
          <p:spPr>
            <a:xfrm>
              <a:off x="147827" y="150876"/>
              <a:ext cx="11896344" cy="65562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sp>
        <p:nvSpPr>
          <p:cNvPr id="7" name="Лента: изогнутая и наклоненная вверх 6">
            <a:extLst>
              <a:ext uri="{FF2B5EF4-FFF2-40B4-BE49-F238E27FC236}">
                <a16:creationId xmlns:a16="http://schemas.microsoft.com/office/drawing/2014/main" id="{DEF1269A-66E1-96C7-4037-E6398BC0B8D4}"/>
              </a:ext>
            </a:extLst>
          </p:cNvPr>
          <p:cNvSpPr/>
          <p:nvPr/>
        </p:nvSpPr>
        <p:spPr>
          <a:xfrm>
            <a:off x="147827" y="283152"/>
            <a:ext cx="11896343" cy="660111"/>
          </a:xfrm>
          <a:prstGeom prst="ellipseRibbon2">
            <a:avLst>
              <a:gd name="adj1" fmla="val 25000"/>
              <a:gd name="adj2" fmla="val 69886"/>
              <a:gd name="adj3" fmla="val 125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Эпоха романтизма: пейзаж как чувство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90422E-6070-D9EB-5E0A-84BF01F02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509" y="1025236"/>
            <a:ext cx="7813202" cy="549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8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D6B14-0E33-14ED-732E-2DE672EC0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74CC65-CE96-B529-A516-266D63B05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FD92ACE-B993-2295-EAE4-F9EF732A22B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42B9F98-C06D-776C-209C-784B5B0337B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EA41F36-F268-0E63-F120-95CD9B48B4AC}"/>
                </a:ext>
              </a:extLst>
            </p:cNvPr>
            <p:cNvSpPr/>
            <p:nvPr/>
          </p:nvSpPr>
          <p:spPr>
            <a:xfrm>
              <a:off x="147827" y="150876"/>
              <a:ext cx="11896344" cy="65562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sp>
        <p:nvSpPr>
          <p:cNvPr id="7" name="Лента: изогнутая и наклоненная вверх 6">
            <a:extLst>
              <a:ext uri="{FF2B5EF4-FFF2-40B4-BE49-F238E27FC236}">
                <a16:creationId xmlns:a16="http://schemas.microsoft.com/office/drawing/2014/main" id="{732F10F7-D103-A71B-6AE8-A63007CAD8D1}"/>
              </a:ext>
            </a:extLst>
          </p:cNvPr>
          <p:cNvSpPr/>
          <p:nvPr/>
        </p:nvSpPr>
        <p:spPr>
          <a:xfrm>
            <a:off x="508000" y="283152"/>
            <a:ext cx="11055927" cy="660111"/>
          </a:xfrm>
          <a:prstGeom prst="ellipseRibbon2">
            <a:avLst>
              <a:gd name="adj1" fmla="val 25000"/>
              <a:gd name="adj2" fmla="val 69886"/>
              <a:gd name="adj3" fmla="val 125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Реализм: картины как строки поэмы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9E3172-C39D-FD0F-F1A8-0E033906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6" r="3410" b="2756"/>
          <a:stretch/>
        </p:blipFill>
        <p:spPr>
          <a:xfrm>
            <a:off x="314035" y="1025236"/>
            <a:ext cx="11443855" cy="55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37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A7F59-F945-5C8C-E92D-5A04C6A99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F9006-EE70-0441-4B13-8963C8C0D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FD92ACE-B993-2295-EAE4-F9EF732A22B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42B9F98-C06D-776C-209C-784B5B0337B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EA41F36-F268-0E63-F120-95CD9B48B4AC}"/>
                </a:ext>
              </a:extLst>
            </p:cNvPr>
            <p:cNvSpPr/>
            <p:nvPr/>
          </p:nvSpPr>
          <p:spPr>
            <a:xfrm>
              <a:off x="147827" y="150876"/>
              <a:ext cx="11896344" cy="65562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CF55EB-649E-E2B7-0502-AE3BFE052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30" y="1440873"/>
            <a:ext cx="9541577" cy="5163191"/>
          </a:xfrm>
          <a:prstGeom prst="rect">
            <a:avLst/>
          </a:prstGeom>
        </p:spPr>
      </p:pic>
      <p:sp>
        <p:nvSpPr>
          <p:cNvPr id="9" name="Лента: изогнутая и наклоненная вверх 8">
            <a:extLst>
              <a:ext uri="{FF2B5EF4-FFF2-40B4-BE49-F238E27FC236}">
                <a16:creationId xmlns:a16="http://schemas.microsoft.com/office/drawing/2014/main" id="{939660A8-BD90-7263-5BAC-959F27427929}"/>
              </a:ext>
            </a:extLst>
          </p:cNvPr>
          <p:cNvSpPr/>
          <p:nvPr/>
        </p:nvSpPr>
        <p:spPr>
          <a:xfrm>
            <a:off x="508000" y="283152"/>
            <a:ext cx="11055927" cy="660111"/>
          </a:xfrm>
          <a:prstGeom prst="ellipseRibbon2">
            <a:avLst>
              <a:gd name="adj1" fmla="val 25000"/>
              <a:gd name="adj2" fmla="val 69886"/>
              <a:gd name="adj3" fmla="val 125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Символизм: загадки цвета и формы</a:t>
            </a:r>
          </a:p>
        </p:txBody>
      </p:sp>
    </p:spTree>
    <p:extLst>
      <p:ext uri="{BB962C8B-B14F-4D97-AF65-F5344CB8AC3E}">
        <p14:creationId xmlns:p14="http://schemas.microsoft.com/office/powerpoint/2010/main" val="3114921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41</Words>
  <Application>Microsoft Office PowerPoint</Application>
  <PresentationFormat>Широкоэкранный</PresentationFormat>
  <Paragraphs>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Arial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Инна Савицкая</dc:creator>
  <cp:lastModifiedBy>Инна Савицкая</cp:lastModifiedBy>
  <cp:revision>1</cp:revision>
  <dcterms:created xsi:type="dcterms:W3CDTF">2026-02-11T17:43:26Z</dcterms:created>
  <dcterms:modified xsi:type="dcterms:W3CDTF">2026-02-11T19:36:09Z</dcterms:modified>
</cp:coreProperties>
</file>