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B9F91-8C82-1807-057A-F6568774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36203E-97D8-4646-132F-F373C998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330F9-C81B-AE45-0A13-63B47AB9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927AC-B228-A498-7151-377B30F5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31A50-4798-820A-6730-7D4C7431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CDC2B-66B0-B7D0-F3BE-5A1FE040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B4DE6-6369-447C-1D67-7297EE1A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AE0C4-0AE1-BA03-9FDC-F34D76E2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CD49D-1189-336B-29F7-0F9D5659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C2747-0246-2652-56E0-74E8029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691832-6712-FA56-4A71-77AF993FF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711FA-998B-2466-C752-D41BC8DA8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95F6A-6923-A150-CF4D-C475ADDA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F4F2F-7064-10C5-48BE-C6EFBBC3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57C0D-2900-944D-F2CD-DC307F99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7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2D6F9-832B-0C9E-AC59-79C2F6AB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4DA3D-5FFD-61AF-68E5-F06ADAD9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191F2-F06C-9E10-92E7-D17D8C68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F2970-E932-6C70-FE82-438C4029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3C8DB-CF74-74AF-129C-E33638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EF452-A139-5ACE-2FA1-B9676D54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D8C3C-1C21-47CA-6137-6E248D4C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6DFF33-EA8F-2C10-DDB6-F8F08FE6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DAE51-99BE-25A8-CFE7-D7FED8E5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E763C-FAB2-7328-6519-0FE742B3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2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9732B-CC14-479E-413B-21273689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39EEB-8ED6-10EA-C1E4-71E0189C2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91ED3-8A88-2B60-67FF-9A688F82B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ACD20-2D65-C705-6289-82E1E744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6639-92A3-3E03-BB59-CE3931BA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16C0F-7017-1351-8F40-1B0594F1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4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5B1F1-E11B-60E6-D956-5E550C2B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87B71-B6FB-1E0B-1CB0-DD2E13E9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B47550-0C05-3063-3DA2-5DB78F925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E0BFFB-503E-C334-74AD-FCFE1FA60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A89646-60F6-5DB8-AE34-42501CCF0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8F485F-1935-70D6-F435-65068BD6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B539DA-FFA2-4365-AC90-EB95A9FA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9F7D6-EFAB-F78A-AA21-96C06A1E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0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A4343-B039-0A04-46BC-DC66543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7CEBE-B3BE-7503-2A93-D5F9944B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DBC1F8-B85A-530F-9925-F6780949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E08AC9-B262-2273-93F8-4B8CE91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6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64F6A-BC6A-204D-0670-3EDAA1A8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3EB0AE-274E-1615-2068-5030C442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03B8FE-9072-489E-E70E-25A89104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4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A944D-6B84-0D0B-DA4C-6AFBA9F4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2A2D1-6494-A04F-BD1F-934A9557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AC2D88-6150-2029-8AAA-038F17222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5489F-06ED-8E25-BE72-53B16D4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558B6-DD27-74F7-0F86-9605EB50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7DDE4-9ECF-D84A-0D1F-8D945D44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C7C2-80B8-CA06-515D-9981125F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3AC8AE-515E-7157-3BE1-6EBD998C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DEECBB-29E1-EFFD-1100-74DE7A21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0E157-3572-381D-0FF6-0C62751C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A4C6D4-30B4-FE5E-8D41-A6F67A07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E87BE-635C-4BA1-8C9A-64F7D1CD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9F0B-16C9-AA38-1B33-5AE8ADF9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A5B990-1CA6-4C7B-B8B2-86E6DC161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E434C-F146-3B0E-A2AB-E91A43092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FE53E-3430-4C1A-9A13-34381AFFFA6F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A0789-7400-2F2C-DCAE-723EA2CF6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072B9-6D47-F5E1-5F04-C43798D76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A7467-2527-4D61-842E-C3BA1CD83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34800D-8484-8B1E-32B1-D6A724938A55}"/>
              </a:ext>
            </a:extLst>
          </p:cNvPr>
          <p:cNvSpPr/>
          <p:nvPr/>
        </p:nvSpPr>
        <p:spPr>
          <a:xfrm>
            <a:off x="283464" y="301752"/>
            <a:ext cx="11347704" cy="110642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Охарактеризуйте наречие как часть речи.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4E77E7-047D-5E7C-98E9-5D3DEF56F666}"/>
              </a:ext>
            </a:extLst>
          </p:cNvPr>
          <p:cNvSpPr/>
          <p:nvPr/>
        </p:nvSpPr>
        <p:spPr>
          <a:xfrm>
            <a:off x="283464" y="1664208"/>
            <a:ext cx="11347704" cy="25054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Наречие – самостоятельная неизменяемая часть речи, указывающая на признак предмета, признак действия, признак признака. Отвечает на вопросы где?, куда?, когда?, откуда?, почему?, зачем?, как?, каким образом, в какой мере и степени.</a:t>
            </a:r>
          </a:p>
          <a:p>
            <a:pPr algn="ctr"/>
            <a:r>
              <a:rPr lang="ru-RU" sz="3200" dirty="0"/>
              <a:t>В предложении выступает в роли обстоятельства.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53116E-6649-3F1D-A4AF-337FD8A69D26}"/>
              </a:ext>
            </a:extLst>
          </p:cNvPr>
          <p:cNvSpPr/>
          <p:nvPr/>
        </p:nvSpPr>
        <p:spPr>
          <a:xfrm>
            <a:off x="283464" y="4334256"/>
            <a:ext cx="11347704" cy="2313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Они были очень смущены таким приёмом отца и стояли неподвижно, потупив глаза в землю. (</a:t>
            </a:r>
            <a:r>
              <a:rPr lang="ru-RU" sz="3600" dirty="0" err="1"/>
              <a:t>Н.В.Гоголь</a:t>
            </a:r>
            <a:r>
              <a:rPr lang="ru-RU" sz="3600" dirty="0"/>
              <a:t> «Тарас Бульба»)</a:t>
            </a:r>
          </a:p>
        </p:txBody>
      </p:sp>
    </p:spTree>
    <p:extLst>
      <p:ext uri="{BB962C8B-B14F-4D97-AF65-F5344CB8AC3E}">
        <p14:creationId xmlns:p14="http://schemas.microsoft.com/office/powerpoint/2010/main" val="39478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64B1D3-D79D-2A74-0BDD-3C7B180DB941}"/>
              </a:ext>
            </a:extLst>
          </p:cNvPr>
          <p:cNvSpPr/>
          <p:nvPr/>
        </p:nvSpPr>
        <p:spPr>
          <a:xfrm>
            <a:off x="685800" y="457200"/>
            <a:ext cx="10963656" cy="6007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u="sng" dirty="0"/>
              <a:t>Домашнее задание:</a:t>
            </a:r>
          </a:p>
          <a:p>
            <a:pPr algn="ctr"/>
            <a:r>
              <a:rPr lang="ru-RU" sz="4000" dirty="0"/>
              <a:t>Составьте 5 предложений с наречиями, образованными разными способами. Укажите способ образования каждого наречия. </a:t>
            </a:r>
          </a:p>
          <a:p>
            <a:pPr algn="ctr"/>
            <a:r>
              <a:rPr lang="ru-RU" sz="4000" dirty="0"/>
              <a:t>Работы оформить на отдельных листах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BAA9A-00F1-29AC-DAF0-763BEDB9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BE198E-923C-31A4-3242-106F9AE71CB9}"/>
              </a:ext>
            </a:extLst>
          </p:cNvPr>
          <p:cNvSpPr/>
          <p:nvPr/>
        </p:nvSpPr>
        <p:spPr>
          <a:xfrm>
            <a:off x="594360" y="0"/>
            <a:ext cx="10808208" cy="4553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Перед вами два ряда слов. В каждом — по одному «лишнему». Выпишите их и обоснуйте выбор.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1) быстро, смело, негромко, весело, легко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2) по‑дружески, издалека, вдруг, вдогонку, по‑новому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E17459-7A49-C29E-D3D1-C061EBACE9F6}"/>
              </a:ext>
            </a:extLst>
          </p:cNvPr>
          <p:cNvSpPr/>
          <p:nvPr/>
        </p:nvSpPr>
        <p:spPr>
          <a:xfrm>
            <a:off x="0" y="4626864"/>
            <a:ext cx="12192000" cy="2231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В 1‑м ряду «лишнее» — </a:t>
            </a:r>
            <a:r>
              <a:rPr lang="ru-RU" sz="3200" i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негромко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(приставочный способ, остальные — суффиксальный);</a:t>
            </a:r>
            <a:endParaRPr lang="ru-RU" sz="32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Aptos" panose="02110004020202020204"/>
              </a:rPr>
              <a:t>Во 2‑м ряду «лишнее» —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Aptos" panose="02110004020202020204"/>
              </a:rPr>
              <a:t>вдруг</a:t>
            </a:r>
            <a:r>
              <a:rPr lang="ru-RU" sz="3200" dirty="0">
                <a:effectLst/>
                <a:latin typeface="Times New Roman" panose="02020603050405020304" pitchFamily="18" charset="0"/>
                <a:ea typeface="Aptos" panose="02110004020202020204"/>
              </a:rPr>
              <a:t> (непроизводное наречие, остальные образованы приставочно‑суффиксальным способом).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91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7FB4-0FA5-CD67-143B-60C9DD0C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0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/>
              <a:t>Способы образования наречий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61EB8-D125-FFF8-39BA-1406D3C68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478024"/>
            <a:ext cx="1200150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F262F3-7FF3-3B1D-6EE3-5AA153A7B7E8}"/>
              </a:ext>
            </a:extLst>
          </p:cNvPr>
          <p:cNvSpPr/>
          <p:nvPr/>
        </p:nvSpPr>
        <p:spPr>
          <a:xfrm>
            <a:off x="374904" y="329184"/>
            <a:ext cx="11393424" cy="6318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тихий → тихо;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зловещий → зловеще;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творческий → творчески;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три → трижды;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где → где‑нибудь;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смело → несмело;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когда → некогда;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начало → сначала;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сухой → досуха;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давно → давно‑давно.</a:t>
            </a:r>
            <a:endParaRPr lang="ru-RU" sz="3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3DA4E0-59F7-8452-558F-A8384FC8037C}"/>
              </a:ext>
            </a:extLst>
          </p:cNvPr>
          <p:cNvSpPr/>
          <p:nvPr/>
        </p:nvSpPr>
        <p:spPr>
          <a:xfrm>
            <a:off x="6693408" y="2157984"/>
            <a:ext cx="4114800" cy="27249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Чаще всего наречия образуются от прилагательных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318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4B835-CC05-ED6F-9717-053687F2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Сформулируем способы образования наречий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12D59A-BACD-518E-D2F6-0332077BA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48684"/>
              </p:ext>
            </p:extLst>
          </p:nvPr>
        </p:nvGraphicFramePr>
        <p:xfrm>
          <a:off x="765048" y="685801"/>
          <a:ext cx="10515600" cy="5773909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6924679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302350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10251344"/>
                    </a:ext>
                  </a:extLst>
                </a:gridCol>
              </a:tblGrid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Способ образования</a:t>
                      </a: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Морфемы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248970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тихий → тихо</a:t>
                      </a: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254637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смело → несмело</a:t>
                      </a: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41893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начало → сначала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388326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давно → давно‑давно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338780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зимой (сущ.) → зимой (нареч.)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62409"/>
                  </a:ext>
                </a:extLst>
              </a:tr>
              <a:tr h="8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Aptos" panose="02110004020202020204"/>
                          <a:cs typeface="Times New Roman" panose="02020603050405020304" pitchFamily="18" charset="0"/>
                        </a:rPr>
                        <a:t>сего дня → сегодня</a:t>
                      </a:r>
                      <a:endParaRPr lang="ru-RU" sz="28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28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28766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B6F290-9BBD-E8DA-4684-4ED636CB380B}"/>
              </a:ext>
            </a:extLst>
          </p:cNvPr>
          <p:cNvSpPr/>
          <p:nvPr/>
        </p:nvSpPr>
        <p:spPr>
          <a:xfrm>
            <a:off x="838200" y="1545336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Суффиксальный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F394A2-42A2-19EB-CEB7-A6B1FAB0C576}"/>
              </a:ext>
            </a:extLst>
          </p:cNvPr>
          <p:cNvSpPr/>
          <p:nvPr/>
        </p:nvSpPr>
        <p:spPr>
          <a:xfrm>
            <a:off x="838200" y="2346325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Приставочный 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C1994D-3623-13BC-61C2-8194ADEB34FA}"/>
              </a:ext>
            </a:extLst>
          </p:cNvPr>
          <p:cNvSpPr/>
          <p:nvPr/>
        </p:nvSpPr>
        <p:spPr>
          <a:xfrm>
            <a:off x="838200" y="3147314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Приставочно-суффиксальный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ED277F-25F3-B3A6-E225-09670B176FD5}"/>
              </a:ext>
            </a:extLst>
          </p:cNvPr>
          <p:cNvSpPr/>
          <p:nvPr/>
        </p:nvSpPr>
        <p:spPr>
          <a:xfrm>
            <a:off x="838200" y="3948303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Сложение 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5E2206-F1AE-7BFA-73DA-9D5BA4BB1257}"/>
              </a:ext>
            </a:extLst>
          </p:cNvPr>
          <p:cNvSpPr/>
          <p:nvPr/>
        </p:nvSpPr>
        <p:spPr>
          <a:xfrm>
            <a:off x="838200" y="4870250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Переход (неморфемный)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4B142E-3EA7-4FA1-8DB5-A366A3B88174}"/>
              </a:ext>
            </a:extLst>
          </p:cNvPr>
          <p:cNvSpPr/>
          <p:nvPr/>
        </p:nvSpPr>
        <p:spPr>
          <a:xfrm>
            <a:off x="838200" y="5664980"/>
            <a:ext cx="3349752" cy="667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Слияние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D58E72-693C-5421-76CB-6AEAEF1AC0CB}"/>
              </a:ext>
            </a:extLst>
          </p:cNvPr>
          <p:cNvSpPr/>
          <p:nvPr/>
        </p:nvSpPr>
        <p:spPr>
          <a:xfrm>
            <a:off x="8586216" y="1545336"/>
            <a:ext cx="2221992" cy="667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-О-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7BD693-EC86-3A1B-A80D-CDB20018C01F}"/>
              </a:ext>
            </a:extLst>
          </p:cNvPr>
          <p:cNvSpPr/>
          <p:nvPr/>
        </p:nvSpPr>
        <p:spPr>
          <a:xfrm>
            <a:off x="8586216" y="2346325"/>
            <a:ext cx="2221992" cy="667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С-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91F1DD-2821-FB8E-3FFF-224B8D31631E}"/>
              </a:ext>
            </a:extLst>
          </p:cNvPr>
          <p:cNvSpPr/>
          <p:nvPr/>
        </p:nvSpPr>
        <p:spPr>
          <a:xfrm>
            <a:off x="8586216" y="3173858"/>
            <a:ext cx="2221992" cy="667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На+-О-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570DC1-884D-AC44-AD99-0CD7055A1599}"/>
              </a:ext>
            </a:extLst>
          </p:cNvPr>
          <p:cNvSpPr/>
          <p:nvPr/>
        </p:nvSpPr>
        <p:spPr>
          <a:xfrm>
            <a:off x="8586216" y="3948303"/>
            <a:ext cx="2221992" cy="667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Повторение основы</a:t>
            </a:r>
          </a:p>
        </p:txBody>
      </p:sp>
    </p:spTree>
    <p:extLst>
      <p:ext uri="{BB962C8B-B14F-4D97-AF65-F5344CB8AC3E}">
        <p14:creationId xmlns:p14="http://schemas.microsoft.com/office/powerpoint/2010/main" val="42761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1A82E8-0588-CB35-4A26-A55F7DFD4040}"/>
              </a:ext>
            </a:extLst>
          </p:cNvPr>
          <p:cNvSpPr/>
          <p:nvPr/>
        </p:nvSpPr>
        <p:spPr>
          <a:xfrm>
            <a:off x="246888" y="265176"/>
            <a:ext cx="11548872" cy="63733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0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Задание 1.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Определите способ образования наречий: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быстро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никуда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по‑дружески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еле‑еле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мимоходом 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9892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33CB2-A1CD-0B5F-CDFC-4DAC43F4EC09}"/>
              </a:ext>
            </a:extLst>
          </p:cNvPr>
          <p:cNvSpPr/>
          <p:nvPr/>
        </p:nvSpPr>
        <p:spPr>
          <a:xfrm>
            <a:off x="539496" y="384048"/>
            <a:ext cx="11109960" cy="6007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0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Задание 2.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Образуйте наречия от данных слов, укажите способ: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весёлый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новый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два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верх -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2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13ACA4-C5C1-0138-1DCC-0BF74CCA48F9}"/>
              </a:ext>
            </a:extLst>
          </p:cNvPr>
          <p:cNvSpPr/>
          <p:nvPr/>
        </p:nvSpPr>
        <p:spPr>
          <a:xfrm>
            <a:off x="411480" y="466344"/>
            <a:ext cx="11256264" cy="60258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r>
              <a:rPr lang="ru-RU" sz="40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предложение, выполните синтаксический анализ, определите разряд наречий и их способ образования. </a:t>
            </a:r>
          </a:p>
          <a:p>
            <a:pPr algn="ctr"/>
            <a:endParaRPr lang="ru-RU" sz="4000" b="0" i="0" dirty="0">
              <a:solidFill>
                <a:srgbClr val="3434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 еще по-летнему, но трава уже чуть–чуть пожелтела.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0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373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Способы образования наречий</vt:lpstr>
      <vt:lpstr>Презентация PowerPoint</vt:lpstr>
      <vt:lpstr>Сформулируем способы образования наречий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Савицкая</dc:creator>
  <cp:lastModifiedBy>Инна Савицкая</cp:lastModifiedBy>
  <cp:revision>2</cp:revision>
  <dcterms:created xsi:type="dcterms:W3CDTF">2026-01-18T10:57:14Z</dcterms:created>
  <dcterms:modified xsi:type="dcterms:W3CDTF">2026-01-18T13:28:58Z</dcterms:modified>
</cp:coreProperties>
</file>