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6" r:id="rId4"/>
    <p:sldId id="258" r:id="rId5"/>
    <p:sldId id="266" r:id="rId6"/>
    <p:sldId id="267" r:id="rId7"/>
    <p:sldId id="262" r:id="rId8"/>
    <p:sldId id="259" r:id="rId9"/>
    <p:sldId id="260" r:id="rId10"/>
    <p:sldId id="261" r:id="rId11"/>
    <p:sldId id="263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B29696-76F8-1D90-DEF0-F0085EC9D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DD266B-1925-4F1E-4F3B-2D8ACBD38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D76875-5C56-FF1D-DE9F-163C73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5CAB-6F3B-42BF-9E5C-7EC68FE4390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3C4C32-AF04-B676-3547-61288074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A96D5-C0EE-1774-35B1-30056F05E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D8EE-D1AB-4937-8B4E-9368FB309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6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775FD-4709-49F3-3E7B-5D60A7A37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A244C7-031C-25AC-2318-91A1DEFCA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4FF46A-F28C-DE88-8ACE-4BDD32058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5CAB-6F3B-42BF-9E5C-7EC68FE4390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B1F4BB-2E2E-F9B7-3F71-645E1E77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1BC105-E5B1-09F8-9A18-ACB3B0C71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D8EE-D1AB-4937-8B4E-9368FB309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36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827C4F-41A7-93D6-A1EA-400F5D3C5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840D3F-CB30-0AC8-0234-7FCD87244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295E60-8E59-B270-53F7-FFA39F799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5CAB-6F3B-42BF-9E5C-7EC68FE4390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DA611C-5323-5683-D704-4B2C3B46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9A5043-1D61-D5EF-45A4-778DB12F6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D8EE-D1AB-4937-8B4E-9368FB309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7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B8EC7-0284-28BD-1D35-8CB95A621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255606-F3D8-6944-04A8-1789968D1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48AF5D-5212-5578-6FDA-63C2CD3C3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5CAB-6F3B-42BF-9E5C-7EC68FE4390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D782D4-EFC6-D965-6DF7-54B6151A8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11698B-0F8F-46D9-5231-F9B1602EE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D8EE-D1AB-4937-8B4E-9368FB309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0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1EFE1-E4A8-F72E-7245-DE04D1FF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81B8DF-B5C3-B35D-2F25-83D8918FB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2DF415-5F5C-2652-15FC-63712EA9A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5CAB-6F3B-42BF-9E5C-7EC68FE4390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A7688-BAB7-1E00-73D9-D9FF7756C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F4293D-FC37-7DD1-65D6-5C9118459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D8EE-D1AB-4937-8B4E-9368FB309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6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8581F-E47D-3945-3358-7D09B518A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DF963A-3A78-B9EF-8BAC-5357C36F0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703E08-B70A-16A3-B811-B1B3F9754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8EE94F-4029-0298-0902-A41145105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5CAB-6F3B-42BF-9E5C-7EC68FE4390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AC4ABD-0966-3AD9-D1FB-7ABAB9837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655C81-C03A-34F1-FB3E-99733E3E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D8EE-D1AB-4937-8B4E-9368FB309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99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D26EF-75BC-414B-A203-693347A7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BF94C1-7431-ED98-2D9B-C4B8E6260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2CE38F-63A4-B59E-10AC-F06E4EF1D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0B4EAA-8940-794C-84DB-5A1FD7533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CD50B27-AEEE-6F67-5570-226BCE6F7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37E2F7-96B5-9827-CFC8-92AB12924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5CAB-6F3B-42BF-9E5C-7EC68FE4390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6CC75A-6370-3376-0778-E9B454C21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53FCCC-F525-CB51-08FE-91D9A6A1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D8EE-D1AB-4937-8B4E-9368FB309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67EE0-31C8-034C-8495-78BB20E32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005807-51DA-48A8-E6BF-F83609C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5CAB-6F3B-42BF-9E5C-7EC68FE4390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5207BC-E5FC-8C67-4901-DDAC1278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4B6935-2F0C-CB8B-5BF9-57576BA6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D8EE-D1AB-4937-8B4E-9368FB309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5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44091EC-4812-ACE4-11D4-B4A6B989C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5CAB-6F3B-42BF-9E5C-7EC68FE4390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CA6131-75FB-010E-8058-1EBA425F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37912E-4BCA-4F8D-804A-5B248EBAF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D8EE-D1AB-4937-8B4E-9368FB309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05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B1300-7A9A-DC0F-D28B-558B75D07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D510A9-6BCC-235E-F557-8BA6470E0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37D6E5-383F-7826-B61B-2D9FC86C4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9A6C10-7963-2688-ACF7-F309BC529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5CAB-6F3B-42BF-9E5C-7EC68FE4390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6BF858-C7FD-48AA-67A2-9447AAF5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52809-9890-F1F0-8EA6-CAC991BF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D8EE-D1AB-4937-8B4E-9368FB309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3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C4534-60AD-1CB2-AAD2-AA22C9909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60F816-0CFF-11FD-6993-9F2E59A69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8B6F78-CD8E-4A82-9069-6DFA2DD18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9A764F-A7CE-28D2-1E26-B735068FF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5CAB-6F3B-42BF-9E5C-7EC68FE4390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8C934B-7858-332F-21BF-9AC64A9D1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B81229-AD6D-AC22-0AB2-0EBFFD9C7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D8EE-D1AB-4937-8B4E-9368FB309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03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C1AC1-B137-FFEA-5860-F3BD5869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6DBE60-74E6-F595-E000-6497EFC6C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42AEAE-8C56-5136-BABB-2C7F62564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435CAB-6F3B-42BF-9E5C-7EC68FE4390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88276E-0227-D2BA-D94A-8B74B0CAD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090E63-B610-26E2-C4B3-46F682921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7ED8EE-D1AB-4937-8B4E-9368FB309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68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CBCE29-01B2-7CAE-7A4A-70DDA234A913}"/>
              </a:ext>
            </a:extLst>
          </p:cNvPr>
          <p:cNvSpPr/>
          <p:nvPr/>
        </p:nvSpPr>
        <p:spPr>
          <a:xfrm>
            <a:off x="749808" y="347472"/>
            <a:ext cx="10689336" cy="58613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 окном кружились снежинки, похожие на крошечных балерин. Ветер тихонько постукивал в стекло, а в комнате пахло пирогами…»</a:t>
            </a:r>
            <a:r>
              <a:rPr lang="ru-RU" sz="3200" i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вышел из дома, свернул налево, потом направо… Вдруг вижу — на скамейке лежит странная книга…»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endParaRPr lang="ru-RU" sz="3200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«Почему важно читать? Во‑первых, книги расширяют кругозор. Во‑вторых, они учат понимать людей…»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1D3DD9-07D1-253F-C18B-C509A985DDED}"/>
              </a:ext>
            </a:extLst>
          </p:cNvPr>
          <p:cNvSpPr/>
          <p:nvPr/>
        </p:nvSpPr>
        <p:spPr>
          <a:xfrm>
            <a:off x="8549640" y="2025396"/>
            <a:ext cx="2295144" cy="4663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описание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FA8350-46D8-AAAE-25A3-41C7D16DB6A3}"/>
              </a:ext>
            </a:extLst>
          </p:cNvPr>
          <p:cNvSpPr/>
          <p:nvPr/>
        </p:nvSpPr>
        <p:spPr>
          <a:xfrm>
            <a:off x="8549640" y="3879342"/>
            <a:ext cx="2587752" cy="5806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повествование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F0AA77-7A74-44D5-16E6-DFD572D35D96}"/>
              </a:ext>
            </a:extLst>
          </p:cNvPr>
          <p:cNvSpPr/>
          <p:nvPr/>
        </p:nvSpPr>
        <p:spPr>
          <a:xfrm>
            <a:off x="8549640" y="5623560"/>
            <a:ext cx="2587752" cy="502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рассуждение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1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BF160D-73A5-F52D-0989-577A510D74D6}"/>
              </a:ext>
            </a:extLst>
          </p:cNvPr>
          <p:cNvSpPr/>
          <p:nvPr/>
        </p:nvSpPr>
        <p:spPr>
          <a:xfrm>
            <a:off x="384048" y="429768"/>
            <a:ext cx="11237976" cy="81381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Сформулируйте тезисы по заданным темам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FCD45A3-E1F8-EAF3-8ECD-CAA4EEEE9BAE}"/>
              </a:ext>
            </a:extLst>
          </p:cNvPr>
          <p:cNvSpPr/>
          <p:nvPr/>
        </p:nvSpPr>
        <p:spPr>
          <a:xfrm>
            <a:off x="457200" y="1568196"/>
            <a:ext cx="11164824" cy="12847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ряд: «Почему важно беречь природу?»</a:t>
            </a:r>
            <a:endParaRPr lang="ru-RU" sz="3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538341-913E-3204-4826-BEE7B4F41145}"/>
              </a:ext>
            </a:extLst>
          </p:cNvPr>
          <p:cNvSpPr/>
          <p:nvPr/>
        </p:nvSpPr>
        <p:spPr>
          <a:xfrm>
            <a:off x="457200" y="3429000"/>
            <a:ext cx="11164824" cy="13624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kern="0" dirty="0">
                <a:latin typeface="Times New Roman" panose="02020603050405020304" pitchFamily="18" charset="0"/>
              </a:rPr>
              <a:t>2ряд: «Чтение делает человека умнее»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06274F3-F6A4-39B8-2AAC-71B0300FE6EF}"/>
              </a:ext>
            </a:extLst>
          </p:cNvPr>
          <p:cNvSpPr/>
          <p:nvPr/>
        </p:nvSpPr>
        <p:spPr>
          <a:xfrm>
            <a:off x="457200" y="5289804"/>
            <a:ext cx="11164824" cy="13624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kern="0" dirty="0">
                <a:latin typeface="Times New Roman" panose="02020603050405020304" pitchFamily="18" charset="0"/>
              </a:rPr>
              <a:t>3 ряд: «Почему нужно проверять информацию из интернета?»</a:t>
            </a:r>
          </a:p>
        </p:txBody>
      </p:sp>
    </p:spTree>
    <p:extLst>
      <p:ext uri="{BB962C8B-B14F-4D97-AF65-F5344CB8AC3E}">
        <p14:creationId xmlns:p14="http://schemas.microsoft.com/office/powerpoint/2010/main" val="2244426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31ADAD-0C52-3CA0-72B4-34E28E5F8B34}"/>
              </a:ext>
            </a:extLst>
          </p:cNvPr>
          <p:cNvSpPr/>
          <p:nvPr/>
        </p:nvSpPr>
        <p:spPr>
          <a:xfrm>
            <a:off x="733044" y="192024"/>
            <a:ext cx="10725912" cy="77724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Чек‑лист для самопроверки сочинения‑рассуждения </a:t>
            </a:r>
            <a:endParaRPr lang="ru-RU" sz="32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737324A-8856-708B-BCDB-568718F871C7}"/>
              </a:ext>
            </a:extLst>
          </p:cNvPr>
          <p:cNvSpPr/>
          <p:nvPr/>
        </p:nvSpPr>
        <p:spPr>
          <a:xfrm>
            <a:off x="888492" y="1161288"/>
            <a:ext cx="10468356" cy="56052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Соответствие теме.</a:t>
            </a:r>
            <a:endParaRPr lang="ru-RU" sz="40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(части текста).</a:t>
            </a:r>
            <a:endParaRPr lang="ru-RU" sz="40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Логика и связность.</a:t>
            </a:r>
            <a:endParaRPr lang="ru-RU" sz="40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и аргументация.</a:t>
            </a:r>
            <a:endParaRPr lang="ru-RU" sz="40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 и стиль.</a:t>
            </a:r>
            <a:endParaRPr lang="ru-RU" sz="40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Грамотность (базовый контроль).</a:t>
            </a:r>
            <a:endParaRPr lang="ru-RU" sz="40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Общее впечатление.</a:t>
            </a:r>
            <a:endParaRPr lang="ru-RU" sz="40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88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8C5B61-0C7B-2338-20C2-08BD62C0E650}"/>
              </a:ext>
            </a:extLst>
          </p:cNvPr>
          <p:cNvSpPr/>
          <p:nvPr/>
        </p:nvSpPr>
        <p:spPr>
          <a:xfrm>
            <a:off x="621792" y="512064"/>
            <a:ext cx="10927080" cy="57332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F18EDD4-9C27-0E99-8BD5-BBF65DF1B0B5}"/>
              </a:ext>
            </a:extLst>
          </p:cNvPr>
          <p:cNvSpPr/>
          <p:nvPr/>
        </p:nvSpPr>
        <p:spPr>
          <a:xfrm>
            <a:off x="1024128" y="868680"/>
            <a:ext cx="10094976" cy="5056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Домашнее задание </a:t>
            </a:r>
            <a:endParaRPr lang="ru-RU" sz="28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Базовый уровень: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написать сочинение‑рассуждение на тему </a:t>
            </a:r>
            <a:r>
              <a:rPr lang="ru-RU" sz="2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«Почему нужно помогать старшим?»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(1–1,5 страницы). Соблюдать структуру, использовать 2 аргумента (1 — из текста, 1 — из жизни).</a:t>
            </a:r>
            <a:endParaRPr lang="ru-RU" sz="28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Повышенный уровень: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 же задание, но с добавлением контраргумента и его опровержения.</a:t>
            </a:r>
            <a:endParaRPr lang="ru-RU" sz="28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Творческий уровень: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придумать свою тему, составить план и написать вступление и первый аргумент.</a:t>
            </a:r>
            <a:endParaRPr lang="ru-RU" sz="28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6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037B03-2A19-3AEF-047C-45D3823F7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400AAE-4FDF-4C39-E7B7-00B9EFA6F9DD}"/>
              </a:ext>
            </a:extLst>
          </p:cNvPr>
          <p:cNvSpPr/>
          <p:nvPr/>
        </p:nvSpPr>
        <p:spPr>
          <a:xfrm>
            <a:off x="1481328" y="5961888"/>
            <a:ext cx="9518904" cy="7955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Вежливость – это не слабость</a:t>
            </a:r>
          </a:p>
        </p:txBody>
      </p:sp>
    </p:spTree>
    <p:extLst>
      <p:ext uri="{BB962C8B-B14F-4D97-AF65-F5344CB8AC3E}">
        <p14:creationId xmlns:p14="http://schemas.microsoft.com/office/powerpoint/2010/main" val="169890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A84C3F-15A2-C4FF-402A-5497F65C6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D81FEE-0833-F58A-6E84-997EB8DA3586}"/>
              </a:ext>
            </a:extLst>
          </p:cNvPr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Подготовка к сочинению-рассуждению</a:t>
            </a:r>
          </a:p>
        </p:txBody>
      </p:sp>
    </p:spTree>
    <p:extLst>
      <p:ext uri="{BB962C8B-B14F-4D97-AF65-F5344CB8AC3E}">
        <p14:creationId xmlns:p14="http://schemas.microsoft.com/office/powerpoint/2010/main" val="233608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62AFCC-85F3-9D9E-6383-EF73CB9E7E74}"/>
              </a:ext>
            </a:extLst>
          </p:cNvPr>
          <p:cNvSpPr/>
          <p:nvPr/>
        </p:nvSpPr>
        <p:spPr>
          <a:xfrm>
            <a:off x="956691" y="89155"/>
            <a:ext cx="10744200" cy="9784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Вспомним из каких частей состоит сочинение-рассуждение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492CAE-C2F5-E01B-57A2-131FA6DE424A}"/>
              </a:ext>
            </a:extLst>
          </p:cNvPr>
          <p:cNvSpPr/>
          <p:nvPr/>
        </p:nvSpPr>
        <p:spPr>
          <a:xfrm>
            <a:off x="4189476" y="1459992"/>
            <a:ext cx="3813048" cy="9784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Тезис 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46DC0630-5BD6-0E0A-F32C-02D644FC7FD5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709160" y="2438400"/>
            <a:ext cx="1386840" cy="89916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839B04F-4E39-72AD-539D-E70ED615D5CA}"/>
              </a:ext>
            </a:extLst>
          </p:cNvPr>
          <p:cNvSpPr/>
          <p:nvPr/>
        </p:nvSpPr>
        <p:spPr>
          <a:xfrm>
            <a:off x="1223772" y="3337560"/>
            <a:ext cx="3813048" cy="9784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Аргумент 1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51E7A74-0BDF-CC68-B00F-EBCC6DE0C2AF}"/>
              </a:ext>
            </a:extLst>
          </p:cNvPr>
          <p:cNvSpPr/>
          <p:nvPr/>
        </p:nvSpPr>
        <p:spPr>
          <a:xfrm>
            <a:off x="7493508" y="3337560"/>
            <a:ext cx="3813048" cy="9784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Аргумент 2 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FBEA6B4-35DB-FD60-53F4-C258807B9606}"/>
              </a:ext>
            </a:extLst>
          </p:cNvPr>
          <p:cNvCxnSpPr>
            <a:cxnSpLocks/>
          </p:cNvCxnSpPr>
          <p:nvPr/>
        </p:nvCxnSpPr>
        <p:spPr>
          <a:xfrm>
            <a:off x="6328791" y="2438400"/>
            <a:ext cx="1471041" cy="89916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Левая фигурная скобка 17">
            <a:extLst>
              <a:ext uri="{FF2B5EF4-FFF2-40B4-BE49-F238E27FC236}">
                <a16:creationId xmlns:a16="http://schemas.microsoft.com/office/drawing/2014/main" id="{70CA675F-3B27-911E-027A-EA0AF18BFA20}"/>
              </a:ext>
            </a:extLst>
          </p:cNvPr>
          <p:cNvSpPr/>
          <p:nvPr/>
        </p:nvSpPr>
        <p:spPr>
          <a:xfrm rot="16200000">
            <a:off x="6190010" y="3164870"/>
            <a:ext cx="365760" cy="3259268"/>
          </a:xfrm>
          <a:prstGeom prst="leftBrace">
            <a:avLst>
              <a:gd name="adj1" fmla="val 0"/>
              <a:gd name="adj2" fmla="val 49439"/>
            </a:avLst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01529A0-7DD6-668B-4A39-98E27E8E605F}"/>
              </a:ext>
            </a:extLst>
          </p:cNvPr>
          <p:cNvSpPr/>
          <p:nvPr/>
        </p:nvSpPr>
        <p:spPr>
          <a:xfrm>
            <a:off x="4422267" y="5100827"/>
            <a:ext cx="3813048" cy="9784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Вывод  </a:t>
            </a:r>
          </a:p>
        </p:txBody>
      </p:sp>
    </p:spTree>
    <p:extLst>
      <p:ext uri="{BB962C8B-B14F-4D97-AF65-F5344CB8AC3E}">
        <p14:creationId xmlns:p14="http://schemas.microsoft.com/office/powerpoint/2010/main" val="4131177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21DAB5-C392-1977-69E1-CDFE087CFE6D}"/>
              </a:ext>
            </a:extLst>
          </p:cNvPr>
          <p:cNvSpPr/>
          <p:nvPr/>
        </p:nvSpPr>
        <p:spPr>
          <a:xfrm>
            <a:off x="0" y="365760"/>
            <a:ext cx="12192000" cy="61904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9D384C5-9B64-71DC-3B15-6FACE2B2BF1E}"/>
              </a:ext>
            </a:extLst>
          </p:cNvPr>
          <p:cNvSpPr/>
          <p:nvPr/>
        </p:nvSpPr>
        <p:spPr>
          <a:xfrm>
            <a:off x="283464" y="740664"/>
            <a:ext cx="11695176" cy="55686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«Кошки милые»</a:t>
            </a:r>
            <a:endParaRPr lang="ru-RU" sz="44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«Домашние животные учат ответственности»</a:t>
            </a:r>
            <a:endParaRPr lang="ru-RU" sz="44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«Лето лучше зимы»</a:t>
            </a:r>
            <a:endParaRPr lang="ru-RU" sz="44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r>
              <a:rPr lang="ru-RU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«Спорт помогает сохранять здоровье» </a:t>
            </a:r>
            <a:endParaRPr lang="ru-RU" sz="4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6531A7-786F-9D9A-9C42-AE3220F10735}"/>
              </a:ext>
            </a:extLst>
          </p:cNvPr>
          <p:cNvSpPr/>
          <p:nvPr/>
        </p:nvSpPr>
        <p:spPr>
          <a:xfrm>
            <a:off x="3685032" y="877824"/>
            <a:ext cx="4334256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Поймай тезис</a:t>
            </a:r>
          </a:p>
        </p:txBody>
      </p:sp>
    </p:spTree>
    <p:extLst>
      <p:ext uri="{BB962C8B-B14F-4D97-AF65-F5344CB8AC3E}">
        <p14:creationId xmlns:p14="http://schemas.microsoft.com/office/powerpoint/2010/main" val="72469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479E93-26B0-DFC1-B1B0-C89A40008A00}"/>
              </a:ext>
            </a:extLst>
          </p:cNvPr>
          <p:cNvSpPr/>
          <p:nvPr/>
        </p:nvSpPr>
        <p:spPr>
          <a:xfrm>
            <a:off x="256032" y="201168"/>
            <a:ext cx="11740896" cy="6547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A3EAE95-A2F8-7C0F-C230-AC8B1258D028}"/>
              </a:ext>
            </a:extLst>
          </p:cNvPr>
          <p:cNvSpPr/>
          <p:nvPr/>
        </p:nvSpPr>
        <p:spPr>
          <a:xfrm>
            <a:off x="411480" y="365760"/>
            <a:ext cx="11365992" cy="6172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«Учёные доказали, что чтение снижает стресс» </a:t>
            </a:r>
            <a:endParaRPr lang="ru-RU" sz="36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 книге „Маленький принц“ герой учится дружить» </a:t>
            </a:r>
            <a:endParaRPr lang="ru-RU" sz="36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«Мне кажется, все так думают» </a:t>
            </a:r>
            <a:endParaRPr lang="ru-RU" sz="36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«По статистике, 70 % подростков занимаются спортом» </a:t>
            </a:r>
            <a:endParaRPr lang="ru-RU" sz="3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338E1B0-E00F-749C-8A88-B2C633F17C82}"/>
              </a:ext>
            </a:extLst>
          </p:cNvPr>
          <p:cNvSpPr/>
          <p:nvPr/>
        </p:nvSpPr>
        <p:spPr>
          <a:xfrm>
            <a:off x="3236976" y="612648"/>
            <a:ext cx="4983480" cy="7223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Аргумент или нет?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6258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AB434D-4259-6883-1B25-D210C2B84062}"/>
              </a:ext>
            </a:extLst>
          </p:cNvPr>
          <p:cNvSpPr/>
          <p:nvPr/>
        </p:nvSpPr>
        <p:spPr>
          <a:xfrm>
            <a:off x="2752344" y="192024"/>
            <a:ext cx="5980176" cy="71323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Arial Black" panose="020B0A04020102020204" pitchFamily="34" charset="0"/>
              </a:rPr>
              <a:t>Речевые клише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A568906-6868-51AB-1B7F-3393552E7EB8}"/>
              </a:ext>
            </a:extLst>
          </p:cNvPr>
          <p:cNvSpPr/>
          <p:nvPr/>
        </p:nvSpPr>
        <p:spPr>
          <a:xfrm>
            <a:off x="521208" y="1636776"/>
            <a:ext cx="11045952" cy="43982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>
              <a:effectLst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Вступление: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 мой взгляд…», «Я считаю, что…»</a:t>
            </a:r>
            <a:endParaRPr lang="ru-RU" sz="36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Аргументы: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«Во‑первых…», «Кроме того…», «Это подтверждается тем, что…»</a:t>
            </a:r>
            <a:endParaRPr lang="ru-RU" sz="36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«Таким образом…», «Следовательно…»</a:t>
            </a:r>
            <a:endParaRPr lang="ru-RU" sz="36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89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3C62364-6304-9236-25BA-B875B85499B3}"/>
              </a:ext>
            </a:extLst>
          </p:cNvPr>
          <p:cNvSpPr/>
          <p:nvPr/>
        </p:nvSpPr>
        <p:spPr>
          <a:xfrm>
            <a:off x="338328" y="274320"/>
            <a:ext cx="11356848" cy="63733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Английский язык — мой самый любимый предмет.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     Я люблю его потому, что он мне легко дается и я занимаюсь без помощи родителей. Алла Борисовна ведет урок увлеченно, хорошо объясняет. Наш класс так и цветет. Алла Борисовна очень любит цветы, и мы превратили под ее руководством класс в настоящий сад. По английскому языку у меня только пятерки. Папа с детства приучал меня работать за письменным столом, и я научился трудиться.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    Вот почему у меня хорошие результаты в изучении английского языка!</a:t>
            </a:r>
          </a:p>
        </p:txBody>
      </p:sp>
    </p:spTree>
    <p:extLst>
      <p:ext uri="{BB962C8B-B14F-4D97-AF65-F5344CB8AC3E}">
        <p14:creationId xmlns:p14="http://schemas.microsoft.com/office/powerpoint/2010/main" val="417616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B9E1CC8-A4DC-2D3E-B632-7D9C2BD8AF2F}"/>
              </a:ext>
            </a:extLst>
          </p:cNvPr>
          <p:cNvSpPr/>
          <p:nvPr/>
        </p:nvSpPr>
        <p:spPr>
          <a:xfrm>
            <a:off x="237744" y="192024"/>
            <a:ext cx="11640312" cy="64373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     Английский язык — мой самый любимый предмет.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     Я люблю его, потому что он мне легко дается и я занимаюсь без помощи родителей, а Алла Борисовна ведет урок увлеченно, хорошо объясняет.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     Вот почему у меня хорошие результаты в изучении английского языка и мне нравится этот предмет!</a:t>
            </a:r>
          </a:p>
        </p:txBody>
      </p:sp>
    </p:spTree>
    <p:extLst>
      <p:ext uri="{BB962C8B-B14F-4D97-AF65-F5344CB8AC3E}">
        <p14:creationId xmlns:p14="http://schemas.microsoft.com/office/powerpoint/2010/main" val="2045185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483</Words>
  <Application>Microsoft Office PowerPoint</Application>
  <PresentationFormat>Широкоэкранный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Arial Black</vt:lpstr>
      <vt:lpstr>Courier New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Инна Савицкая</dc:creator>
  <cp:lastModifiedBy>Инна Савицкая</cp:lastModifiedBy>
  <cp:revision>2</cp:revision>
  <dcterms:created xsi:type="dcterms:W3CDTF">2026-01-21T16:47:25Z</dcterms:created>
  <dcterms:modified xsi:type="dcterms:W3CDTF">2026-01-21T18:51:56Z</dcterms:modified>
</cp:coreProperties>
</file>