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1" r:id="rId5"/>
    <p:sldId id="263" r:id="rId6"/>
    <p:sldId id="264" r:id="rId7"/>
    <p:sldId id="265" r:id="rId8"/>
    <p:sldId id="267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DDFFDD"/>
    <a:srgbClr val="00FF99"/>
    <a:srgbClr val="C1FFC1"/>
    <a:srgbClr val="9BFF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8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916C34E-56AE-4683-BBE0-47536358D0D8}" type="datetimeFigureOut">
              <a:rPr lang="ru-RU"/>
              <a:pPr>
                <a:defRPr/>
              </a:pPr>
              <a:t>08.01.2026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EEAB630-35B3-4B1B-8F05-C16EF55490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4189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10" descr="a_e2d893b5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5" y="142875"/>
            <a:ext cx="1428750" cy="189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33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A04B3-DBF1-4E16-B17F-C24861F8B8EF}" type="datetimeFigureOut">
              <a:rPr lang="ru-RU"/>
              <a:pPr>
                <a:defRPr/>
              </a:pPr>
              <a:t>08.01.2026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38963" y="6500813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corowina.ucoz.com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97945-4505-4527-8857-F7C657C1414F}" type="datetimeFigureOut">
              <a:rPr lang="ru-RU"/>
              <a:pPr>
                <a:defRPr/>
              </a:pPr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581C6-8DBA-46BD-9C64-82685630B0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45FD4-3172-47C2-BFA2-7D64E2908D2D}" type="datetimeFigureOut">
              <a:rPr lang="ru-RU"/>
              <a:pPr>
                <a:defRPr/>
              </a:pPr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5978C-B088-4D68-9D2B-4C4A8F6A4E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4AE66-135F-4593-B04F-5BAC5AA1FDC8}" type="datetimeFigureOut">
              <a:rPr lang="ru-RU"/>
              <a:pPr>
                <a:defRPr/>
              </a:pPr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03270-30E2-4102-A639-43F36367FD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BAC95-BAB7-4ABE-8BB2-BF82420960A9}" type="datetimeFigureOut">
              <a:rPr lang="ru-RU"/>
              <a:pPr>
                <a:defRPr/>
              </a:pPr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CAF12-31B2-4A07-9C63-71E8B15CA4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AA266-97B7-4292-9351-895D6F44C924}" type="datetimeFigureOut">
              <a:rPr lang="ru-RU"/>
              <a:pPr>
                <a:defRPr/>
              </a:pPr>
              <a:t>08.01.2026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3BED0-FB28-4705-B349-FC33E0E71B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4E022-F6C5-4B3F-AC6A-190879EBBC5B}" type="datetimeFigureOut">
              <a:rPr lang="ru-RU"/>
              <a:pPr>
                <a:defRPr/>
              </a:pPr>
              <a:t>08.01.2026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47532-9A9A-4933-A3AD-6164E0601C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CDB5E-867A-4D94-96DE-1DD9D971320E}" type="datetimeFigureOut">
              <a:rPr lang="ru-RU"/>
              <a:pPr>
                <a:defRPr/>
              </a:pPr>
              <a:t>08.01.2026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D1DC2-67DF-47D9-A246-DABA02F03F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03BDB-0125-4304-8F0B-7808F5481477}" type="datetimeFigureOut">
              <a:rPr lang="ru-RU"/>
              <a:pPr>
                <a:defRPr/>
              </a:pPr>
              <a:t>08.01.2026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A1662-92F7-4852-B1E3-F11DFD0BAE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C9BBC-8568-4903-A82B-0561A21BEF75}" type="datetimeFigureOut">
              <a:rPr lang="ru-RU"/>
              <a:pPr>
                <a:defRPr/>
              </a:pPr>
              <a:t>08.01.2026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8807E-7200-46FA-A981-DE3C941FE5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79E6E-9DD8-4ACC-9B5B-226ADE8B8171}" type="datetimeFigureOut">
              <a:rPr lang="ru-RU"/>
              <a:pPr>
                <a:defRPr/>
              </a:pPr>
              <a:t>08.01.2026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A2355-1ECA-4380-A70A-B5F476997F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 userDrawn="1"/>
        </p:nvSpPr>
        <p:spPr>
          <a:xfrm>
            <a:off x="428596" y="285728"/>
            <a:ext cx="8358246" cy="6286544"/>
          </a:xfrm>
          <a:prstGeom prst="roundRect">
            <a:avLst/>
          </a:prstGeom>
          <a:solidFill>
            <a:srgbClr val="C1FFC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relaxedInset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9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30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32E026E-7CCB-4153-95CB-9378BE7A1901}" type="datetimeFigureOut">
              <a:rPr lang="ru-RU"/>
              <a:pPr>
                <a:defRPr/>
              </a:pPr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643438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corowina.ucoz.com</a:t>
            </a:r>
            <a:endParaRPr lang="ru-RU"/>
          </a:p>
        </p:txBody>
      </p:sp>
      <p:pic>
        <p:nvPicPr>
          <p:cNvPr id="1034" name="Рисунок 9" descr="1263974281_6.jpg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08800" y="5357813"/>
            <a:ext cx="1520825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395536" y="2204864"/>
            <a:ext cx="8352928" cy="14700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b="1">
                <a:solidFill>
                  <a:srgbClr val="C00000"/>
                </a:solidFill>
              </a:rPr>
              <a:t>Наречие как часть речи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4786313" y="6581775"/>
            <a:ext cx="17859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corowina.ucoz.com</a:t>
            </a:r>
            <a:endParaRPr lang="ru-RU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971600" y="383035"/>
            <a:ext cx="8352928" cy="6192688"/>
          </a:xfrm>
        </p:spPr>
        <p:txBody>
          <a:bodyPr/>
          <a:lstStyle/>
          <a:p>
            <a:pPr>
              <a:buNone/>
            </a:pPr>
            <a:r>
              <a:rPr lang="ru-RU" b="1" dirty="0"/>
              <a:t>Растворил я окно - стало </a:t>
            </a:r>
            <a:r>
              <a:rPr lang="ru-RU" b="1" dirty="0">
                <a:solidFill>
                  <a:srgbClr val="FF0000"/>
                </a:solidFill>
              </a:rPr>
              <a:t>грустно</a:t>
            </a:r>
            <a:r>
              <a:rPr lang="ru-RU" b="1" dirty="0"/>
              <a:t> невмочь –</a:t>
            </a:r>
          </a:p>
          <a:p>
            <a:pPr>
              <a:buNone/>
            </a:pPr>
            <a:r>
              <a:rPr lang="ru-RU" b="1" dirty="0"/>
              <a:t>Опустился пред ним на колени,</a:t>
            </a:r>
          </a:p>
          <a:p>
            <a:pPr>
              <a:buNone/>
            </a:pPr>
            <a:r>
              <a:rPr lang="ru-RU" b="1" dirty="0"/>
              <a:t>И в лицо мне пахнула весенняя ночь</a:t>
            </a:r>
          </a:p>
          <a:p>
            <a:pPr>
              <a:buNone/>
            </a:pPr>
            <a:r>
              <a:rPr lang="ru-RU" b="1" dirty="0"/>
              <a:t>Благовонным дыханьем сирени.</a:t>
            </a:r>
            <a:br>
              <a:rPr lang="ru-RU" b="1" dirty="0"/>
            </a:br>
            <a:endParaRPr lang="ru-RU" b="1" dirty="0"/>
          </a:p>
          <a:p>
            <a:pPr>
              <a:buNone/>
            </a:pPr>
            <a:r>
              <a:rPr lang="ru-RU" b="1" dirty="0"/>
              <a:t>А вдали где-то чудно так пел соловей;</a:t>
            </a:r>
          </a:p>
          <a:p>
            <a:pPr>
              <a:buNone/>
            </a:pPr>
            <a:r>
              <a:rPr lang="ru-RU" b="1" dirty="0"/>
              <a:t>Я внимал ему с грустью глубокой</a:t>
            </a:r>
          </a:p>
          <a:p>
            <a:pPr>
              <a:buNone/>
            </a:pPr>
            <a:r>
              <a:rPr lang="ru-RU" b="1" dirty="0"/>
              <a:t>И с тоскою о родине вспомнил своей;</a:t>
            </a:r>
          </a:p>
          <a:p>
            <a:pPr>
              <a:buNone/>
            </a:pPr>
            <a:r>
              <a:rPr lang="ru-RU" b="1" dirty="0"/>
              <a:t>Об отчизне я вспомнил далекой.</a:t>
            </a: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4786313" y="6581775"/>
            <a:ext cx="17859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corowina.ucoz.com</a:t>
            </a:r>
            <a:endParaRPr lang="ru-RU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3178696" cy="1162050"/>
          </a:xfrm>
        </p:spPr>
        <p:txBody>
          <a:bodyPr/>
          <a:lstStyle/>
          <a:p>
            <a:pPr eaLnBrk="1" hangingPunct="1"/>
            <a:r>
              <a:rPr lang="ru-RU" sz="2400" dirty="0"/>
              <a:t>Константин Константинович Романов (1858 – 1915)</a:t>
            </a:r>
          </a:p>
        </p:txBody>
      </p:sp>
      <p:sp>
        <p:nvSpPr>
          <p:cNvPr id="15363" name="Содержимое 4"/>
          <p:cNvSpPr>
            <a:spLocks noGrp="1"/>
          </p:cNvSpPr>
          <p:nvPr>
            <p:ph idx="1"/>
          </p:nvPr>
        </p:nvSpPr>
        <p:spPr>
          <a:xfrm>
            <a:off x="3575050" y="273050"/>
            <a:ext cx="5245422" cy="5853113"/>
          </a:xfrm>
        </p:spPr>
        <p:txBody>
          <a:bodyPr/>
          <a:lstStyle/>
          <a:p>
            <a:pPr eaLnBrk="1" hangingPunct="1">
              <a:buNone/>
            </a:pPr>
            <a:r>
              <a:rPr lang="ru-RU" dirty="0"/>
              <a:t>К какой части речи относится выделенное  слово?</a:t>
            </a:r>
          </a:p>
          <a:p>
            <a:pPr>
              <a:buNone/>
            </a:pPr>
            <a:r>
              <a:rPr lang="ru-RU" sz="2000" i="1" dirty="0">
                <a:solidFill>
                  <a:srgbClr val="002060"/>
                </a:solidFill>
              </a:rPr>
              <a:t>Растворил я окно – стало </a:t>
            </a:r>
            <a:r>
              <a:rPr lang="ru-RU" sz="2000" b="1" i="1" dirty="0">
                <a:solidFill>
                  <a:srgbClr val="002060"/>
                </a:solidFill>
              </a:rPr>
              <a:t>грустно </a:t>
            </a:r>
            <a:r>
              <a:rPr lang="ru-RU" sz="2000" i="1" dirty="0">
                <a:solidFill>
                  <a:srgbClr val="002060"/>
                </a:solidFill>
              </a:rPr>
              <a:t>невмочь –</a:t>
            </a:r>
            <a:endParaRPr lang="ru-RU" sz="20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000" i="1" dirty="0">
                <a:solidFill>
                  <a:srgbClr val="002060"/>
                </a:solidFill>
              </a:rPr>
              <a:t>Опустился пред ним на колени,</a:t>
            </a:r>
            <a:endParaRPr lang="ru-RU" sz="20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000" i="1" dirty="0">
                <a:solidFill>
                  <a:srgbClr val="002060"/>
                </a:solidFill>
              </a:rPr>
              <a:t>И в лицо мне пахнула весенняя ночь</a:t>
            </a:r>
            <a:endParaRPr lang="ru-RU" sz="20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000" i="1" dirty="0">
                <a:solidFill>
                  <a:srgbClr val="002060"/>
                </a:solidFill>
              </a:rPr>
              <a:t>Благовонным дыханьем сирени.</a:t>
            </a:r>
          </a:p>
          <a:p>
            <a:r>
              <a:rPr lang="ru-RU" sz="2000" dirty="0"/>
              <a:t>Наречие отвечает на вопрос </a:t>
            </a:r>
            <a:r>
              <a:rPr lang="ru-RU" sz="2000" i="1" dirty="0"/>
              <a:t>как?</a:t>
            </a:r>
            <a:r>
              <a:rPr lang="ru-RU" sz="2000" dirty="0"/>
              <a:t> обозначают признак действия, в предложении является обстоятельством. </a:t>
            </a:r>
          </a:p>
          <a:p>
            <a:r>
              <a:rPr lang="ru-RU" sz="2000" dirty="0"/>
              <a:t>Краткое прилагательное отвечает на вопрос </a:t>
            </a:r>
            <a:r>
              <a:rPr lang="ru-RU" sz="2000" i="1" dirty="0"/>
              <a:t>каково?</a:t>
            </a:r>
            <a:r>
              <a:rPr lang="ru-RU" sz="2000" dirty="0"/>
              <a:t> Обозначает признак предмета, изменяется по числам, родам; в предложении являются сказуемым.</a:t>
            </a:r>
          </a:p>
          <a:p>
            <a:pPr>
              <a:buNone/>
            </a:pPr>
            <a:r>
              <a:rPr lang="ru-RU" sz="2400" b="1" dirty="0"/>
              <a:t>- К какой же части речи относится это слово, если оно не является наречием и кратким прилагательным? </a:t>
            </a:r>
          </a:p>
        </p:txBody>
      </p:sp>
      <p:sp>
        <p:nvSpPr>
          <p:cNvPr id="15364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ru-RU" dirty="0"/>
          </a:p>
          <a:p>
            <a:pPr eaLnBrk="1" hangingPunct="1"/>
            <a:endParaRPr lang="ru-RU" dirty="0"/>
          </a:p>
          <a:p>
            <a:pPr eaLnBrk="1" hangingPunct="1"/>
            <a:endParaRPr lang="ru-RU" dirty="0"/>
          </a:p>
          <a:p>
            <a:pPr eaLnBrk="1" hangingPunct="1"/>
            <a:endParaRPr lang="ru-RU" dirty="0"/>
          </a:p>
          <a:p>
            <a:pPr eaLnBrk="1" hangingPunct="1"/>
            <a:endParaRPr lang="ru-RU" dirty="0"/>
          </a:p>
          <a:p>
            <a:pPr eaLnBrk="1" hangingPunct="1"/>
            <a:endParaRPr lang="ru-RU" dirty="0"/>
          </a:p>
          <a:p>
            <a:pPr eaLnBrk="1" hangingPunct="1"/>
            <a:endParaRPr lang="ru-RU" dirty="0"/>
          </a:p>
          <a:p>
            <a:pPr eaLnBrk="1" hangingPunct="1"/>
            <a:endParaRPr lang="ru-RU" dirty="0"/>
          </a:p>
          <a:p>
            <a:pPr eaLnBrk="1" hangingPunct="1"/>
            <a:r>
              <a:rPr lang="ru-RU" dirty="0"/>
              <a:t>Великий  князь, президент Императорской Санкт-Петербургской академии наук, поэт, переводчик и драматург.  Второй сын великого князя Константина Николаевича, внук Николая </a:t>
            </a:r>
            <a:r>
              <a:rPr lang="en-US" dirty="0"/>
              <a:t>I</a:t>
            </a:r>
            <a:r>
              <a:rPr lang="ru-RU" dirty="0"/>
              <a:t>. Печатал свои стихотворения под инициалами К.Р., так как выступать в качестве профессионального поэта, актера или музыканта  одному из членов царствующего дома было «не по чину».</a:t>
            </a:r>
          </a:p>
        </p:txBody>
      </p:sp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4786313" y="6581775"/>
            <a:ext cx="17859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corowina.ucoz.com</a:t>
            </a:r>
            <a:endParaRPr lang="ru-RU" sz="1200"/>
          </a:p>
        </p:txBody>
      </p:sp>
      <p:pic>
        <p:nvPicPr>
          <p:cNvPr id="6" name="Picture 2" descr="C:\Users\татьяна\Desktop\otets_K.R.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12776"/>
            <a:ext cx="1584176" cy="208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67544" y="187015"/>
            <a:ext cx="8352928" cy="658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Признаки новой части речи</a:t>
            </a:r>
          </a:p>
          <a:p>
            <a:pPr marL="742950" marR="0" lvl="0" indent="-7429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Это неизменяемая часть речи </a:t>
            </a:r>
          </a:p>
          <a:p>
            <a:pPr marL="742950" marR="0" lvl="0" indent="-7429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742950" marR="0" lvl="0" indent="-7429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Употребляется в предложении без подлежащего</a:t>
            </a:r>
          </a:p>
          <a:p>
            <a:pPr marL="742950" marR="0" lvl="0" indent="-7429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742950" marR="0" lvl="0" indent="-7429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Является сказуемым</a:t>
            </a:r>
          </a:p>
          <a:p>
            <a:pPr marL="742950" marR="0" lvl="0" indent="-7429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lang="ru-RU" sz="4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742950" marR="0" lvl="0" indent="-7429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Это</a:t>
            </a:r>
            <a:r>
              <a:rPr kumimoji="0" lang="ru-RU" sz="40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742950" marR="0" lvl="0" indent="-7429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слова</a:t>
            </a:r>
            <a:r>
              <a:rPr kumimoji="0" lang="ru-RU" sz="4000" b="1" i="0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категории состояния</a:t>
            </a:r>
            <a:endParaRPr kumimoji="0" lang="ru-RU" sz="40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742950" marR="0" lvl="0" indent="-7429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4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742950" marR="0" lvl="0" indent="-7429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ru-RU" b="1" dirty="0"/>
            </a:br>
            <a:r>
              <a:rPr lang="ru-RU" b="1" dirty="0"/>
              <a:t>Слова категории состояния: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dirty="0"/>
              <a:t>Это неизменяемая часть речи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Обозначает состояние человека, природы, оценку действия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Отвечают на вопросы </a:t>
            </a:r>
            <a:r>
              <a:rPr lang="ru-RU" i="1" dirty="0"/>
              <a:t>как? каково?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Не зависит от других слов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Синтаксическая роль – сказуемое в безличном предложении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2314600" cy="1162050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Михаил Юрьевич Лермонтов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59360" y="332656"/>
            <a:ext cx="6660232" cy="5853113"/>
          </a:xfrm>
        </p:spPr>
        <p:txBody>
          <a:bodyPr/>
          <a:lstStyle/>
          <a:p>
            <a:pPr marL="457200" indent="-457200">
              <a:buNone/>
            </a:pPr>
            <a:r>
              <a:rPr lang="ru-RU" dirty="0"/>
              <a:t>Выхожу один я на дорогу;</a:t>
            </a:r>
          </a:p>
          <a:p>
            <a:pPr marL="457200" indent="-457200">
              <a:buNone/>
            </a:pPr>
            <a:r>
              <a:rPr lang="ru-RU" dirty="0"/>
              <a:t>Сквозь туман кремнистый путь блестит:</a:t>
            </a:r>
          </a:p>
          <a:p>
            <a:pPr marL="457200" indent="-457200">
              <a:buNone/>
            </a:pPr>
            <a:r>
              <a:rPr lang="ru-RU" dirty="0"/>
              <a:t>Ночь тиха. Пустыня внемлет богу,</a:t>
            </a:r>
          </a:p>
          <a:p>
            <a:pPr marL="457200" indent="-457200">
              <a:buNone/>
            </a:pPr>
            <a:r>
              <a:rPr lang="ru-RU" dirty="0"/>
              <a:t>И звезда с звездою говорит.</a:t>
            </a:r>
          </a:p>
          <a:p>
            <a:pPr marL="457200" indent="-457200">
              <a:buNone/>
            </a:pPr>
            <a:r>
              <a:rPr lang="ru-RU" dirty="0"/>
              <a:t> </a:t>
            </a:r>
          </a:p>
          <a:p>
            <a:pPr marL="457200" indent="-457200">
              <a:buNone/>
            </a:pPr>
            <a:r>
              <a:rPr lang="ru-RU" dirty="0"/>
              <a:t>В небесах </a:t>
            </a:r>
            <a:r>
              <a:rPr lang="ru-RU" b="1" dirty="0"/>
              <a:t>торжественно</a:t>
            </a:r>
            <a:r>
              <a:rPr lang="ru-RU" dirty="0"/>
              <a:t> и </a:t>
            </a:r>
            <a:r>
              <a:rPr lang="ru-RU" b="1" dirty="0"/>
              <a:t>чудно</a:t>
            </a:r>
            <a:r>
              <a:rPr lang="ru-RU" dirty="0"/>
              <a:t>!</a:t>
            </a:r>
          </a:p>
          <a:p>
            <a:pPr marL="457200" indent="-457200">
              <a:buNone/>
            </a:pPr>
            <a:r>
              <a:rPr lang="ru-RU" dirty="0"/>
              <a:t>Спит земля в </a:t>
            </a:r>
            <a:r>
              <a:rPr lang="ru-RU" dirty="0" err="1"/>
              <a:t>сияньи</a:t>
            </a:r>
            <a:r>
              <a:rPr lang="ru-RU" dirty="0"/>
              <a:t> голубом…</a:t>
            </a:r>
          </a:p>
          <a:p>
            <a:pPr marL="457200" indent="-457200">
              <a:buNone/>
            </a:pPr>
            <a:r>
              <a:rPr lang="ru-RU" dirty="0"/>
              <a:t>Что же мне так </a:t>
            </a:r>
            <a:r>
              <a:rPr lang="ru-RU" b="1" dirty="0"/>
              <a:t>больно</a:t>
            </a:r>
            <a:r>
              <a:rPr lang="ru-RU" dirty="0"/>
              <a:t> и так </a:t>
            </a:r>
            <a:r>
              <a:rPr lang="ru-RU" b="1" dirty="0"/>
              <a:t>трудно</a:t>
            </a:r>
            <a:r>
              <a:rPr lang="ru-RU" dirty="0"/>
              <a:t>?</a:t>
            </a:r>
          </a:p>
          <a:p>
            <a:pPr marL="457200" indent="-457200">
              <a:buNone/>
            </a:pPr>
            <a:r>
              <a:rPr lang="ru-RU" dirty="0"/>
              <a:t>Жду ль чего? Жалею ли о чём?</a:t>
            </a:r>
          </a:p>
          <a:p>
            <a:endParaRPr lang="ru-RU" sz="2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1412776"/>
            <a:ext cx="3008313" cy="469106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2530" name="Picture 2" descr="C:\Users\татьяна\Desktop\lermonto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32037"/>
            <a:ext cx="2286000" cy="3144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40966"/>
          </a:xfrm>
        </p:spPr>
        <p:txBody>
          <a:bodyPr/>
          <a:lstStyle/>
          <a:p>
            <a:br>
              <a:rPr lang="ru-RU" sz="2000" b="1" i="1" dirty="0"/>
            </a:br>
            <a:br>
              <a:rPr lang="ru-RU" sz="2000" b="1" i="1" dirty="0"/>
            </a:br>
            <a:r>
              <a:rPr lang="ru-RU" sz="2000" b="1" i="1" dirty="0"/>
              <a:t>Задание:</a:t>
            </a:r>
            <a:r>
              <a:rPr lang="ru-RU" sz="2000" b="1" dirty="0"/>
              <a:t> </a:t>
            </a:r>
            <a:r>
              <a:rPr lang="ru-RU" sz="2000" dirty="0"/>
              <a:t>записать предложения, подчеркнуть грамматическую основу, обозначить части речи слов, входящих в грамматическую основу.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ru-RU" i="1" dirty="0"/>
              <a:t>Девушка </a:t>
            </a:r>
            <a:r>
              <a:rPr lang="ru-RU" b="1" i="1" dirty="0"/>
              <a:t>красиво</a:t>
            </a:r>
            <a:r>
              <a:rPr lang="ru-RU" i="1" dirty="0"/>
              <a:t> танцевала.</a:t>
            </a:r>
          </a:p>
          <a:p>
            <a:pPr>
              <a:buNone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  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(Обстоятельство, выраженное наречием)</a:t>
            </a:r>
            <a:endParaRPr lang="ru-RU" sz="2800" dirty="0"/>
          </a:p>
          <a:p>
            <a:pPr>
              <a:buNone/>
            </a:pPr>
            <a:r>
              <a:rPr lang="ru-RU" i="1" dirty="0"/>
              <a:t>2. Дерево весной </a:t>
            </a:r>
            <a:r>
              <a:rPr lang="ru-RU" b="1" i="1" dirty="0"/>
              <a:t>красиво</a:t>
            </a:r>
            <a:r>
              <a:rPr lang="ru-RU" i="1" dirty="0"/>
              <a:t>.</a:t>
            </a:r>
          </a:p>
          <a:p>
            <a:pPr>
              <a:buNone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</a:rPr>
              <a:t>    (Именная часть составного именного                             сказуемого, выраженная кратким прилагательным)</a:t>
            </a:r>
            <a:endParaRPr lang="ru-RU" dirty="0"/>
          </a:p>
          <a:p>
            <a:pPr>
              <a:buNone/>
            </a:pPr>
            <a:r>
              <a:rPr lang="ru-RU" i="1" dirty="0"/>
              <a:t>3. Вокруг так </a:t>
            </a:r>
            <a:r>
              <a:rPr lang="ru-RU" b="1" i="1" dirty="0"/>
              <a:t>красиво</a:t>
            </a:r>
            <a:r>
              <a:rPr lang="ru-RU" i="1" dirty="0"/>
              <a:t>!</a:t>
            </a:r>
            <a:endParaRPr lang="ru-RU" sz="1400" i="1" dirty="0"/>
          </a:p>
          <a:p>
            <a:pPr>
              <a:buNone/>
            </a:pPr>
            <a:r>
              <a:rPr lang="ru-RU" sz="2800" dirty="0">
                <a:solidFill>
                  <a:schemeClr val="accent5">
                    <a:lumMod val="50000"/>
                  </a:schemeClr>
                </a:solidFill>
              </a:rPr>
              <a:t>Сказуемое в безличном предложении, выраженное словом категории состояния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  <a:p>
            <a:pPr>
              <a:buFont typeface="+mj-lt"/>
              <a:buAutoNum type="arabicPeriod"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7" name="Picture 5" descr="C:\Users\татьяна\Desktop\Мамулечке\моя аттестация\смайлики\73917299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32656"/>
            <a:ext cx="2304256" cy="2592288"/>
          </a:xfrm>
          <a:prstGeom prst="rect">
            <a:avLst/>
          </a:prstGeom>
          <a:noFill/>
        </p:spPr>
      </p:pic>
      <p:pic>
        <p:nvPicPr>
          <p:cNvPr id="23558" name="Picture 6" descr="C:\Users\татьяна\Desktop\Мамулечке\моя аттестация\смайлики\82487958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1628800"/>
            <a:ext cx="2880320" cy="2664296"/>
          </a:xfrm>
          <a:prstGeom prst="rect">
            <a:avLst/>
          </a:prstGeom>
          <a:noFill/>
        </p:spPr>
      </p:pic>
      <p:pic>
        <p:nvPicPr>
          <p:cNvPr id="23559" name="Picture 7" descr="C:\Users\татьяна\Desktop\Мамулечке\моя аттестация\смайлики\734986357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2780928"/>
            <a:ext cx="2520280" cy="25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410</Words>
  <Application>Microsoft Office PowerPoint</Application>
  <PresentationFormat>Экран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Наречие как часть речи</vt:lpstr>
      <vt:lpstr>Презентация PowerPoint</vt:lpstr>
      <vt:lpstr>Константин Константинович Романов (1858 – 1915)</vt:lpstr>
      <vt:lpstr>Презентация PowerPoint</vt:lpstr>
      <vt:lpstr> Слова категории состояния: </vt:lpstr>
      <vt:lpstr>Михаил Юрьевич Лермонтов</vt:lpstr>
      <vt:lpstr>  Задание: записать предложения, подчеркнуть грамматическую основу, обозначить части речи слов, входящих в грамматическую основу. 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Инна Савицкая</cp:lastModifiedBy>
  <cp:revision>32</cp:revision>
  <dcterms:created xsi:type="dcterms:W3CDTF">2012-08-25T10:00:02Z</dcterms:created>
  <dcterms:modified xsi:type="dcterms:W3CDTF">2026-01-08T19:27:44Z</dcterms:modified>
</cp:coreProperties>
</file>