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8" r:id="rId5"/>
    <p:sldId id="259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EF6509-4576-25CE-6E61-A0AFF7661F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18EABF3-2319-F49C-51BC-250F0001F6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BE46609-C9B2-CBA7-073C-53B7EF269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2EE0A-1B9F-4504-A883-3200B109765E}" type="datetimeFigureOut">
              <a:rPr lang="ru-RU" smtClean="0"/>
              <a:t>16.12.2025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A832F9C-7F75-1FAB-ADFE-81304BA33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DEF3A21-56FE-3AEA-52CC-47FCEA76C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10884-71A2-4D91-94A4-F307E322B2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5245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9B16C6-6030-FC2D-29A8-0C773D5C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2742B56-60CE-80BD-36F6-E10145B17B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B28FDBE-C86F-B2EF-0A00-D9EEC80D4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2EE0A-1B9F-4504-A883-3200B109765E}" type="datetimeFigureOut">
              <a:rPr lang="ru-RU" smtClean="0"/>
              <a:t>16.12.2025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5C0AC1E-AD83-629F-4EAD-6DAF1EA0B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EA73344-6384-51B8-1B0B-1CA5A8EDB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10884-71A2-4D91-94A4-F307E322B2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3063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136335D-1B7D-64C8-5A6A-B3A279CCA7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38D33E8-ED3C-9B3B-8948-0365A4937C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A0E9BE3-7F5E-48C8-FB82-F93D6B7D2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2EE0A-1B9F-4504-A883-3200B109765E}" type="datetimeFigureOut">
              <a:rPr lang="ru-RU" smtClean="0"/>
              <a:t>16.12.2025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110B877-86A6-927B-12CF-B54BC3DA6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ECB0A9F-ACA2-23A0-CF67-38C597461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10884-71A2-4D91-94A4-F307E322B2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6597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A42D78-1173-A776-FD04-01CE187F7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6CDEC8D-A8CD-A71E-C708-29DAEA3511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899176A-9EF6-3962-B0D7-58A33B7E3A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2EE0A-1B9F-4504-A883-3200B109765E}" type="datetimeFigureOut">
              <a:rPr lang="ru-RU" smtClean="0"/>
              <a:t>16.12.2025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C74EF4F-9FA0-DE1A-8259-822930E37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0117DB2-2BA7-077C-8565-D6A7FDCF3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10884-71A2-4D91-94A4-F307E322B2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8232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586A4F-1BD5-40D9-C237-1265522A8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972775C-65F0-F962-A75C-87CB8DFE5B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65F8388-AD5E-EFA6-CA6A-6B14825EE7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2EE0A-1B9F-4504-A883-3200B109765E}" type="datetimeFigureOut">
              <a:rPr lang="ru-RU" smtClean="0"/>
              <a:t>16.12.2025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2E72C6F-36A9-D69B-3125-8AD4AFA0A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0316274-3D2A-E572-8ECF-0E3D41FCD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10884-71A2-4D91-94A4-F307E322B2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3131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34F462-1560-E033-46C8-CC456B055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5F236F6-0327-3C5E-A05D-398277EBD1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3DA18C6-A577-A9D9-4729-A4CCAC2FAE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A835FC6-7079-88F6-F0E9-EAF21B800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2EE0A-1B9F-4504-A883-3200B109765E}" type="datetimeFigureOut">
              <a:rPr lang="ru-RU" smtClean="0"/>
              <a:t>16.12.2025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AD0841A-EE48-29CC-9B4C-4D49A1AD4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6383CF5-06D2-8BB6-A137-24B839E21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10884-71A2-4D91-94A4-F307E322B2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4155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FEB14C-DB1C-FD80-D579-F9F3330D78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08DF2FA-7BF8-0551-88F1-1546C1AFE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5922DAA-22A4-02EF-DA25-659B07A4EF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D6E7804-334B-9722-93C8-50E2EF825A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BF4CD01-AE4D-7BA7-03DB-9758D34EB8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EDBEB34-BB1A-8DAB-988E-0C9037482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2EE0A-1B9F-4504-A883-3200B109765E}" type="datetimeFigureOut">
              <a:rPr lang="ru-RU" smtClean="0"/>
              <a:t>16.12.2025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9E4A892-468A-87B8-C87F-23EDEFE7C3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9768A3C-F34B-91A5-1198-F6AA223E1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10884-71A2-4D91-94A4-F307E322B2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678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82D38F-AC3D-CF54-FFE1-03EE5CE3D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FED4A3C-DF86-59E1-6154-FD7F1FA90C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2EE0A-1B9F-4504-A883-3200B109765E}" type="datetimeFigureOut">
              <a:rPr lang="ru-RU" smtClean="0"/>
              <a:t>16.12.2025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2F5DFCC-5BE8-CDB0-3B1E-DF34B8A5A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3213B15-BEFE-E6DD-7D6D-80DA7CB03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10884-71A2-4D91-94A4-F307E322B2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4323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E4B1ADF-19EB-B70E-1785-5E2C5BA7F9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2EE0A-1B9F-4504-A883-3200B109765E}" type="datetimeFigureOut">
              <a:rPr lang="ru-RU" smtClean="0"/>
              <a:t>16.12.2025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C48FA21-0472-8AA7-D124-91CF61114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FEC5EE6-863A-059B-8CFD-4D8762F5B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10884-71A2-4D91-94A4-F307E322B2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24784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C8D920-B9A2-DF70-037B-7F82789A1F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FDFA2D0-C1F5-50D5-EA29-2B04A24CC4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CC726DF-B0D0-E529-2992-A6B1F25A55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9B364E0-0C6B-B8D4-EAAE-F081E69C01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2EE0A-1B9F-4504-A883-3200B109765E}" type="datetimeFigureOut">
              <a:rPr lang="ru-RU" smtClean="0"/>
              <a:t>16.12.2025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CF1F0F5-CAFE-1ECE-A06B-DA923EE9B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C654433-5C97-3683-D91C-C7771DA6A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10884-71A2-4D91-94A4-F307E322B2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6814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02E2A6-F7FE-549C-07A6-05068458A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0085721-9CC0-6C8F-F4C7-633A332B82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66DD2DF-B192-77A5-F61B-5748CFAE96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0D93A8B-325C-4C67-EBEC-E8D436409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2EE0A-1B9F-4504-A883-3200B109765E}" type="datetimeFigureOut">
              <a:rPr lang="ru-RU" smtClean="0"/>
              <a:t>16.12.2025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72575FF-B74D-A18B-576D-D90E25643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28BD1B4-3BB8-4E17-0E06-DA14B33DE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10884-71A2-4D91-94A4-F307E322B2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3674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47286E-4336-88BD-CFE8-2E480F704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EAB00DF-5244-4E06-935E-C7BAABF1AD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CA6E63-17AD-C164-05CC-8996FB0916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8B2EE0A-1B9F-4504-A883-3200B109765E}" type="datetimeFigureOut">
              <a:rPr lang="ru-RU" smtClean="0"/>
              <a:t>16.12.2025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350E1A9-010A-F075-4768-138DF0190E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D3400F5-BADD-032A-A704-C033EF8F41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5B10884-71A2-4D91-94A4-F307E322B2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3216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8F071DB-A7D9-9B5F-0DD1-3A3E660EF418}"/>
              </a:ext>
            </a:extLst>
          </p:cNvPr>
          <p:cNvSpPr txBox="1"/>
          <p:nvPr/>
        </p:nvSpPr>
        <p:spPr>
          <a:xfrm>
            <a:off x="133269" y="366623"/>
            <a:ext cx="9187434" cy="6124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03384F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Ты еще на жизнь имеешь право, 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l"/>
            <a:r>
              <a:rPr lang="ru-RU" sz="2800" dirty="0">
                <a:solidFill>
                  <a:srgbClr val="03384F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Быстро я иду к закату дней. 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l"/>
            <a:r>
              <a:rPr lang="ru-RU" sz="2800" dirty="0">
                <a:solidFill>
                  <a:srgbClr val="03384F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Я умру - моя померкнет слава, 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l"/>
            <a:r>
              <a:rPr lang="ru-RU" sz="2800" dirty="0">
                <a:solidFill>
                  <a:srgbClr val="03384F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Не дивись — и не тужи о ней! 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l"/>
            <a:r>
              <a:rPr lang="ru-RU" sz="2800" dirty="0">
                <a:solidFill>
                  <a:srgbClr val="03384F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 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l"/>
            <a:r>
              <a:rPr lang="ru-RU" sz="2800" dirty="0">
                <a:solidFill>
                  <a:srgbClr val="03384F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Знай, дитя: ей долгим, ярким светом 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l"/>
            <a:r>
              <a:rPr lang="ru-RU" sz="2800" dirty="0">
                <a:solidFill>
                  <a:srgbClr val="03384F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Не гореть на имени моем: 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l"/>
            <a:r>
              <a:rPr lang="ru-RU" sz="2800" b="1" i="1" dirty="0">
                <a:solidFill>
                  <a:srgbClr val="03384F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Мне борьба мешала быть поэтом, </a:t>
            </a:r>
            <a:endParaRPr lang="ru-RU" sz="2800" b="1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l"/>
            <a:r>
              <a:rPr lang="ru-RU" sz="2800" b="1" i="1" dirty="0">
                <a:solidFill>
                  <a:srgbClr val="03384F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Песни мне мешали быть бойцом. </a:t>
            </a:r>
            <a:endParaRPr lang="ru-RU" sz="2800" b="1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l"/>
            <a:r>
              <a:rPr lang="ru-RU" sz="2800" dirty="0">
                <a:solidFill>
                  <a:srgbClr val="03384F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 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l"/>
            <a:r>
              <a:rPr lang="ru-RU" sz="2800" dirty="0">
                <a:solidFill>
                  <a:srgbClr val="03384F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Кто, служа великим целям века, 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l"/>
            <a:r>
              <a:rPr lang="ru-RU" sz="2800" dirty="0">
                <a:solidFill>
                  <a:srgbClr val="03384F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Жизнь свою всецело отдает 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l"/>
            <a:r>
              <a:rPr lang="ru-RU" sz="2800" dirty="0">
                <a:solidFill>
                  <a:srgbClr val="03384F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На борьбу за брата-человека, 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l"/>
            <a:r>
              <a:rPr lang="ru-RU" sz="2800" dirty="0">
                <a:solidFill>
                  <a:srgbClr val="03384F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Только тот себя переживет...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F7A545C-B180-5459-F0FE-1A5EF4FCA7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9406" y="539496"/>
            <a:ext cx="5742594" cy="4736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8379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8B2E440-E198-50CA-BC2C-71DC7477F6E1}"/>
              </a:ext>
            </a:extLst>
          </p:cNvPr>
          <p:cNvSpPr txBox="1"/>
          <p:nvPr/>
        </p:nvSpPr>
        <p:spPr>
          <a:xfrm>
            <a:off x="0" y="317379"/>
            <a:ext cx="12192000" cy="62232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3200" kern="0" dirty="0">
                <a:solidFill>
                  <a:srgbClr val="03384F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Сколько лет прожил Н. А. Некрасов?</a:t>
            </a:r>
            <a:endParaRPr lang="ru-RU" sz="3200" kern="100" dirty="0">
              <a:solidFill>
                <a:srgbClr val="03384F"/>
              </a:solidFill>
              <a:effectLst/>
              <a:latin typeface="Aptos" panose="02110004020202020204"/>
              <a:ea typeface="Aptos" panose="02110004020202020204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3200" kern="0" dirty="0">
                <a:solidFill>
                  <a:srgbClr val="03384F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Где прошло детство поэта?</a:t>
            </a:r>
            <a:endParaRPr lang="ru-RU" sz="3200" kern="100" dirty="0">
              <a:solidFill>
                <a:srgbClr val="03384F"/>
              </a:solidFill>
              <a:effectLst/>
              <a:latin typeface="Aptos" panose="02110004020202020204"/>
              <a:ea typeface="Aptos" panose="02110004020202020204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3200" kern="0" dirty="0">
                <a:solidFill>
                  <a:srgbClr val="03384F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Почему отец лишил юношу Некрасова материальной поддержки?</a:t>
            </a:r>
            <a:endParaRPr lang="ru-RU" sz="3200" kern="100" dirty="0">
              <a:solidFill>
                <a:srgbClr val="03384F"/>
              </a:solidFill>
              <a:effectLst/>
              <a:latin typeface="Aptos" panose="02110004020202020204"/>
              <a:ea typeface="Aptos" panose="02110004020202020204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3200" kern="0" dirty="0">
                <a:solidFill>
                  <a:srgbClr val="03384F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каком году вышла книга «Стихотворения»?</a:t>
            </a:r>
            <a:endParaRPr lang="ru-RU" sz="3200" kern="100" dirty="0">
              <a:solidFill>
                <a:srgbClr val="03384F"/>
              </a:solidFill>
              <a:effectLst/>
              <a:latin typeface="Aptos" panose="02110004020202020204"/>
              <a:ea typeface="Aptos" panose="02110004020202020204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3200" kern="0" dirty="0">
                <a:solidFill>
                  <a:srgbClr val="03384F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Кого </a:t>
            </a:r>
            <a:r>
              <a:rPr lang="ru-RU" sz="3200" kern="0" dirty="0" err="1">
                <a:solidFill>
                  <a:srgbClr val="03384F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Н.А.Некрасов</a:t>
            </a:r>
            <a:r>
              <a:rPr lang="ru-RU" sz="3200" kern="0" dirty="0">
                <a:solidFill>
                  <a:srgbClr val="03384F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прославил одним из первых?</a:t>
            </a:r>
            <a:endParaRPr lang="ru-RU" sz="3200" kern="100" dirty="0">
              <a:solidFill>
                <a:srgbClr val="03384F"/>
              </a:solidFill>
              <a:effectLst/>
              <a:latin typeface="Aptos" panose="02110004020202020204"/>
              <a:ea typeface="Aptos" panose="02110004020202020204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3200" kern="0" dirty="0">
                <a:solidFill>
                  <a:srgbClr val="03384F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чем заключаются особенности лирики Н. А. Некрасова, а также особенности его литературной деятельности?</a:t>
            </a:r>
            <a:endParaRPr lang="ru-RU" sz="3200" kern="100" dirty="0">
              <a:solidFill>
                <a:srgbClr val="03384F"/>
              </a:solidFill>
              <a:effectLst/>
              <a:latin typeface="Aptos" panose="02110004020202020204"/>
              <a:ea typeface="Aptos" panose="02110004020202020204"/>
              <a:cs typeface="Times New Roman" panose="02020603050405020304" pitchFamily="18" charset="0"/>
            </a:endParaRPr>
          </a:p>
          <a:p>
            <a:r>
              <a:rPr lang="ru-RU" sz="3200" kern="0" dirty="0">
                <a:solidFill>
                  <a:srgbClr val="03384F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- В наше непростое, тревожное время эти нравственные качества так необходимы.)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4737645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4B4B4E0-FBDA-5863-E0B3-7BF0B99700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557" y="69722"/>
            <a:ext cx="10894886" cy="613604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EF9D716-3E1E-089E-925F-7CF734CB0F7C}"/>
              </a:ext>
            </a:extLst>
          </p:cNvPr>
          <p:cNvSpPr txBox="1"/>
          <p:nvPr/>
        </p:nvSpPr>
        <p:spPr>
          <a:xfrm>
            <a:off x="2335530" y="6150114"/>
            <a:ext cx="609447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0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Авдотья </a:t>
            </a:r>
            <a:r>
              <a:rPr lang="ru-RU" sz="4000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Панаева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3160780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9A528BC-6413-8F26-1DB6-BA0AB6F270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870" y="591312"/>
            <a:ext cx="11986260" cy="5114544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D8179C6-2EC3-7ACD-8A89-B092868B3C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8120" y="0"/>
            <a:ext cx="11795760" cy="6858000"/>
          </a:xfrm>
          <a:prstGeom prst="rect">
            <a:avLst/>
          </a:prstGeom>
        </p:spPr>
      </p:pic>
      <p:pic>
        <p:nvPicPr>
          <p:cNvPr id="4" name="nukadeti.ru_-_razmyshleniya-u-paradnogo-podezda">
            <a:hlinkClick r:id="" action="ppaction://media"/>
            <a:extLst>
              <a:ext uri="{FF2B5EF4-FFF2-40B4-BE49-F238E27FC236}">
                <a16:creationId xmlns:a16="http://schemas.microsoft.com/office/drawing/2014/main" id="{CDD68329-A87C-6752-04E8-E96A7FBFA61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50520" y="61508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883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887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26C8118-171C-7BF2-E371-B64E71CBB5B3}"/>
              </a:ext>
            </a:extLst>
          </p:cNvPr>
          <p:cNvSpPr txBox="1"/>
          <p:nvPr/>
        </p:nvSpPr>
        <p:spPr>
          <a:xfrm>
            <a:off x="0" y="612844"/>
            <a:ext cx="12192000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ru-RU" sz="3600" b="0" i="0" dirty="0">
                <a:solidFill>
                  <a:srgbClr val="03384F"/>
                </a:solidFill>
                <a:effectLst/>
                <a:latin typeface="Inter var"/>
              </a:rPr>
              <a:t>Как меняется интонация актера, читающего текст? На каких фрагментах он делает акцент? С какой целью?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3600" b="0" i="0" dirty="0">
                <a:solidFill>
                  <a:srgbClr val="03384F"/>
                </a:solidFill>
                <a:effectLst/>
                <a:latin typeface="Inter var"/>
              </a:rPr>
              <a:t>На сколько смысловых частей можно разделить текст стихотворения?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3600" b="0" i="0" dirty="0">
                <a:solidFill>
                  <a:srgbClr val="03384F"/>
                </a:solidFill>
                <a:effectLst/>
                <a:latin typeface="Inter var"/>
              </a:rPr>
              <a:t>Какие чувства вызывает у тебя стихотворение?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3600" b="0" i="0" dirty="0">
                <a:solidFill>
                  <a:srgbClr val="03384F"/>
                </a:solidFill>
                <a:effectLst/>
                <a:latin typeface="Inter var"/>
              </a:rPr>
              <a:t>Какие вопросы ты бы хотел задать вельможе, крестьянам, швейцару?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3600" b="0" i="0" dirty="0">
                <a:solidFill>
                  <a:srgbClr val="03384F"/>
                </a:solidFill>
                <a:effectLst/>
                <a:latin typeface="Inter var"/>
              </a:rPr>
              <a:t>Как относится к вельможе и крестьянам поэт? Можно ли сделать вывод, что отношение к ним различно? 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3600" b="0" i="0" dirty="0">
                <a:solidFill>
                  <a:srgbClr val="03384F"/>
                </a:solidFill>
                <a:effectLst/>
                <a:latin typeface="Inter var"/>
              </a:rPr>
              <a:t>Какова позиция автора? Близка ли она твоей позиции?</a:t>
            </a:r>
          </a:p>
        </p:txBody>
      </p:sp>
    </p:spTree>
    <p:extLst>
      <p:ext uri="{BB962C8B-B14F-4D97-AF65-F5344CB8AC3E}">
        <p14:creationId xmlns:p14="http://schemas.microsoft.com/office/powerpoint/2010/main" val="354079165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230</Words>
  <Application>Microsoft Office PowerPoint</Application>
  <PresentationFormat>Широкоэкранный</PresentationFormat>
  <Paragraphs>28</Paragraphs>
  <Slides>5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3" baseType="lpstr">
      <vt:lpstr>Aptos</vt:lpstr>
      <vt:lpstr>Aptos Display</vt:lpstr>
      <vt:lpstr>Arial</vt:lpstr>
      <vt:lpstr>Inter var</vt:lpstr>
      <vt:lpstr>Segoe UI</vt:lpstr>
      <vt:lpstr>Symbol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Инна Савицкая</dc:creator>
  <cp:lastModifiedBy>Инна Савицкая</cp:lastModifiedBy>
  <cp:revision>1</cp:revision>
  <dcterms:created xsi:type="dcterms:W3CDTF">2025-12-16T17:11:52Z</dcterms:created>
  <dcterms:modified xsi:type="dcterms:W3CDTF">2025-12-16T18:51:38Z</dcterms:modified>
</cp:coreProperties>
</file>